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60" r:id="rId2"/>
  </p:sldMasterIdLst>
  <p:notesMasterIdLst>
    <p:notesMasterId r:id="rId62"/>
  </p:notesMasterIdLst>
  <p:sldIdLst>
    <p:sldId id="256" r:id="rId3"/>
    <p:sldId id="414" r:id="rId4"/>
    <p:sldId id="418" r:id="rId5"/>
    <p:sldId id="552" r:id="rId6"/>
    <p:sldId id="553" r:id="rId7"/>
    <p:sldId id="561" r:id="rId8"/>
    <p:sldId id="562" r:id="rId9"/>
    <p:sldId id="563" r:id="rId10"/>
    <p:sldId id="564" r:id="rId11"/>
    <p:sldId id="554" r:id="rId12"/>
    <p:sldId id="594" r:id="rId13"/>
    <p:sldId id="571" r:id="rId14"/>
    <p:sldId id="566" r:id="rId15"/>
    <p:sldId id="567" r:id="rId16"/>
    <p:sldId id="568" r:id="rId17"/>
    <p:sldId id="569" r:id="rId18"/>
    <p:sldId id="570" r:id="rId19"/>
    <p:sldId id="565" r:id="rId20"/>
    <p:sldId id="573" r:id="rId21"/>
    <p:sldId id="582" r:id="rId22"/>
    <p:sldId id="595" r:id="rId23"/>
    <p:sldId id="581" r:id="rId24"/>
    <p:sldId id="577" r:id="rId25"/>
    <p:sldId id="576" r:id="rId26"/>
    <p:sldId id="578" r:id="rId27"/>
    <p:sldId id="591" r:id="rId28"/>
    <p:sldId id="590" r:id="rId29"/>
    <p:sldId id="579" r:id="rId30"/>
    <p:sldId id="587" r:id="rId31"/>
    <p:sldId id="589" r:id="rId32"/>
    <p:sldId id="588" r:id="rId33"/>
    <p:sldId id="592" r:id="rId34"/>
    <p:sldId id="593" r:id="rId35"/>
    <p:sldId id="586" r:id="rId36"/>
    <p:sldId id="580" r:id="rId37"/>
    <p:sldId id="596" r:id="rId38"/>
    <p:sldId id="597" r:id="rId39"/>
    <p:sldId id="598" r:id="rId40"/>
    <p:sldId id="599" r:id="rId41"/>
    <p:sldId id="600" r:id="rId42"/>
    <p:sldId id="601" r:id="rId43"/>
    <p:sldId id="602" r:id="rId44"/>
    <p:sldId id="603" r:id="rId45"/>
    <p:sldId id="604" r:id="rId46"/>
    <p:sldId id="605" r:id="rId47"/>
    <p:sldId id="606" r:id="rId48"/>
    <p:sldId id="607" r:id="rId49"/>
    <p:sldId id="608" r:id="rId50"/>
    <p:sldId id="610" r:id="rId51"/>
    <p:sldId id="611" r:id="rId52"/>
    <p:sldId id="612" r:id="rId53"/>
    <p:sldId id="613" r:id="rId54"/>
    <p:sldId id="614" r:id="rId55"/>
    <p:sldId id="615" r:id="rId56"/>
    <p:sldId id="616" r:id="rId57"/>
    <p:sldId id="617" r:id="rId58"/>
    <p:sldId id="618" r:id="rId59"/>
    <p:sldId id="619" r:id="rId60"/>
    <p:sldId id="550" r:id="rId61"/>
  </p:sldIdLst>
  <p:sldSz cx="9144000" cy="6858000" type="screen4x3"/>
  <p:notesSz cx="6858000" cy="9144000"/>
  <p:defaultTextStyle>
    <a:defPPr>
      <a:defRPr lang="pt-BR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Arial" charset="0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Arial" charset="0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Arial" charset="0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Arial" charset="0"/>
        <a:cs typeface="Arial" charset="0"/>
      </a:defRPr>
    </a:lvl9pPr>
  </p:defaultTextStyle>
  <p:extLst>
    <p:ext uri="{521415D9-36F7-43E2-AB2F-B90AF26B5E84}">
      <p14:sectionLst xmlns:p14="http://schemas.microsoft.com/office/powerpoint/2010/main">
        <p14:section name="Default Section" id="{B2F7F0DB-3DA7-4D45-8F1A-94D2BD2B36D0}">
          <p14:sldIdLst>
            <p14:sldId id="256"/>
          </p14:sldIdLst>
        </p14:section>
        <p14:section name="Introduction" id="{12A16B9D-CEEC-E04A-8E35-BD3114B4D2DC}">
          <p14:sldIdLst>
            <p14:sldId id="414"/>
            <p14:sldId id="418"/>
            <p14:sldId id="552"/>
          </p14:sldIdLst>
        </p14:section>
        <p14:section name="IPython" id="{A1C70130-F696-2440-8DE7-A1B696398E00}">
          <p14:sldIdLst>
            <p14:sldId id="553"/>
            <p14:sldId id="561"/>
            <p14:sldId id="562"/>
            <p14:sldId id="563"/>
            <p14:sldId id="564"/>
          </p14:sldIdLst>
        </p14:section>
        <p14:section name="Jupyter" id="{97EC0150-4F71-C049-8F29-9332C08F431F}">
          <p14:sldIdLst>
            <p14:sldId id="554"/>
            <p14:sldId id="594"/>
            <p14:sldId id="571"/>
            <p14:sldId id="566"/>
            <p14:sldId id="567"/>
            <p14:sldId id="568"/>
            <p14:sldId id="569"/>
            <p14:sldId id="570"/>
          </p14:sldIdLst>
        </p14:section>
        <p14:section name="NumPy" id="{54887D78-2B37-9846-AA00-37BC19B8D510}">
          <p14:sldIdLst>
            <p14:sldId id="565"/>
            <p14:sldId id="573"/>
            <p14:sldId id="582"/>
            <p14:sldId id="595"/>
          </p14:sldIdLst>
        </p14:section>
        <p14:section name="MatPlotLib" id="{9B68CF7B-F974-AD44-B5D6-E6F513BE05B2}">
          <p14:sldIdLst>
            <p14:sldId id="581"/>
            <p14:sldId id="577"/>
            <p14:sldId id="576"/>
            <p14:sldId id="578"/>
            <p14:sldId id="591"/>
            <p14:sldId id="590"/>
            <p14:sldId id="579"/>
            <p14:sldId id="587"/>
            <p14:sldId id="589"/>
            <p14:sldId id="588"/>
            <p14:sldId id="592"/>
            <p14:sldId id="593"/>
            <p14:sldId id="586"/>
            <p14:sldId id="580"/>
            <p14:sldId id="596"/>
            <p14:sldId id="597"/>
            <p14:sldId id="598"/>
            <p14:sldId id="599"/>
            <p14:sldId id="600"/>
            <p14:sldId id="601"/>
            <p14:sldId id="602"/>
            <p14:sldId id="603"/>
            <p14:sldId id="604"/>
            <p14:sldId id="605"/>
            <p14:sldId id="606"/>
            <p14:sldId id="607"/>
            <p14:sldId id="608"/>
            <p14:sldId id="610"/>
            <p14:sldId id="611"/>
            <p14:sldId id="612"/>
            <p14:sldId id="613"/>
            <p14:sldId id="614"/>
            <p14:sldId id="615"/>
            <p14:sldId id="616"/>
            <p14:sldId id="617"/>
            <p14:sldId id="618"/>
            <p14:sldId id="619"/>
            <p14:sldId id="55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437FF"/>
    <a:srgbClr val="FF40FF"/>
    <a:srgbClr val="008F00"/>
    <a:srgbClr val="D883FF"/>
    <a:srgbClr val="FF85FF"/>
    <a:srgbClr val="4B8BBE"/>
    <a:srgbClr val="76D6FF"/>
    <a:srgbClr val="00FDFF"/>
    <a:srgbClr val="8EFA00"/>
    <a:srgbClr val="FFD4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392"/>
    <p:restoredTop sz="80457"/>
  </p:normalViewPr>
  <p:slideViewPr>
    <p:cSldViewPr>
      <p:cViewPr varScale="1">
        <p:scale>
          <a:sx n="98" d="100"/>
          <a:sy n="98" d="100"/>
        </p:scale>
        <p:origin x="1208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tableStyles" Target="tableStyle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charset="0"/>
                <a:ea typeface="+mn-ea"/>
                <a:cs typeface="Arial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charset="0"/>
                <a:ea typeface="+mn-ea"/>
                <a:cs typeface="Arial" charset="0"/>
              </a:defRPr>
            </a:lvl1pPr>
          </a:lstStyle>
          <a:p>
            <a:pPr>
              <a:defRPr/>
            </a:pPr>
            <a:fld id="{ED256CEE-6FBF-AD4F-9892-02D3726E07A8}" type="datetimeFigureOut">
              <a:rPr lang="pt-BR"/>
              <a:pPr>
                <a:defRPr/>
              </a:pPr>
              <a:t>09/05/2019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pt-BR" noProof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noProof="0"/>
              <a:t>Clique para editar os estilos do texto mestre</a:t>
            </a:r>
          </a:p>
          <a:p>
            <a:pPr lvl="1"/>
            <a:r>
              <a:rPr lang="pt-BR" noProof="0"/>
              <a:t>Segundo nível</a:t>
            </a:r>
          </a:p>
          <a:p>
            <a:pPr lvl="2"/>
            <a:r>
              <a:rPr lang="pt-BR" noProof="0"/>
              <a:t>Terceiro nível</a:t>
            </a:r>
          </a:p>
          <a:p>
            <a:pPr lvl="3"/>
            <a:r>
              <a:rPr lang="pt-BR" noProof="0"/>
              <a:t>Quarto nível</a:t>
            </a:r>
          </a:p>
          <a:p>
            <a:pPr lvl="4"/>
            <a:r>
              <a:rPr lang="pt-BR" noProof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charset="0"/>
                <a:ea typeface="+mn-ea"/>
                <a:cs typeface="Arial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8583362D-8292-0F40-9B1D-5B620D4552E6}" type="slidenum">
              <a:rPr lang="pt-BR" altLang="x-none"/>
              <a:pPr/>
              <a:t>‹#›</a:t>
            </a:fld>
            <a:endParaRPr lang="pt-BR" altLang="x-none"/>
          </a:p>
        </p:txBody>
      </p:sp>
    </p:spTree>
    <p:extLst>
      <p:ext uri="{BB962C8B-B14F-4D97-AF65-F5344CB8AC3E}">
        <p14:creationId xmlns:p14="http://schemas.microsoft.com/office/powerpoint/2010/main" val="159234732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83362D-8292-0F40-9B1D-5B620D4552E6}" type="slidenum">
              <a:rPr lang="pt-BR" altLang="x-none" smtClean="0"/>
              <a:pPr/>
              <a:t>3</a:t>
            </a:fld>
            <a:endParaRPr lang="pt-BR" altLang="x-none"/>
          </a:p>
        </p:txBody>
      </p:sp>
    </p:spTree>
    <p:extLst>
      <p:ext uri="{BB962C8B-B14F-4D97-AF65-F5344CB8AC3E}">
        <p14:creationId xmlns:p14="http://schemas.microsoft.com/office/powerpoint/2010/main" val="10580516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83362D-8292-0F40-9B1D-5B620D4552E6}" type="slidenum">
              <a:rPr lang="pt-BR" altLang="x-none" smtClean="0"/>
              <a:pPr/>
              <a:t>12</a:t>
            </a:fld>
            <a:endParaRPr lang="pt-BR" altLang="x-none"/>
          </a:p>
        </p:txBody>
      </p:sp>
    </p:spTree>
    <p:extLst>
      <p:ext uri="{BB962C8B-B14F-4D97-AF65-F5344CB8AC3E}">
        <p14:creationId xmlns:p14="http://schemas.microsoft.com/office/powerpoint/2010/main" val="12349071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83362D-8292-0F40-9B1D-5B620D4552E6}" type="slidenum">
              <a:rPr lang="pt-BR" altLang="x-none" smtClean="0"/>
              <a:pPr/>
              <a:t>13</a:t>
            </a:fld>
            <a:endParaRPr lang="pt-BR" altLang="x-none"/>
          </a:p>
        </p:txBody>
      </p:sp>
    </p:spTree>
    <p:extLst>
      <p:ext uri="{BB962C8B-B14F-4D97-AF65-F5344CB8AC3E}">
        <p14:creationId xmlns:p14="http://schemas.microsoft.com/office/powerpoint/2010/main" val="39519458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83362D-8292-0F40-9B1D-5B620D4552E6}" type="slidenum">
              <a:rPr lang="pt-BR" altLang="x-none" smtClean="0"/>
              <a:pPr/>
              <a:t>14</a:t>
            </a:fld>
            <a:endParaRPr lang="pt-BR" altLang="x-none"/>
          </a:p>
        </p:txBody>
      </p:sp>
    </p:spTree>
    <p:extLst>
      <p:ext uri="{BB962C8B-B14F-4D97-AF65-F5344CB8AC3E}">
        <p14:creationId xmlns:p14="http://schemas.microsoft.com/office/powerpoint/2010/main" val="9685911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83362D-8292-0F40-9B1D-5B620D4552E6}" type="slidenum">
              <a:rPr lang="pt-BR" altLang="x-none" smtClean="0"/>
              <a:pPr/>
              <a:t>15</a:t>
            </a:fld>
            <a:endParaRPr lang="pt-BR" altLang="x-none"/>
          </a:p>
        </p:txBody>
      </p:sp>
    </p:spTree>
    <p:extLst>
      <p:ext uri="{BB962C8B-B14F-4D97-AF65-F5344CB8AC3E}">
        <p14:creationId xmlns:p14="http://schemas.microsoft.com/office/powerpoint/2010/main" val="27309414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83362D-8292-0F40-9B1D-5B620D4552E6}" type="slidenum">
              <a:rPr lang="pt-BR" altLang="x-none" smtClean="0"/>
              <a:pPr/>
              <a:t>16</a:t>
            </a:fld>
            <a:endParaRPr lang="pt-BR" altLang="x-none"/>
          </a:p>
        </p:txBody>
      </p:sp>
    </p:spTree>
    <p:extLst>
      <p:ext uri="{BB962C8B-B14F-4D97-AF65-F5344CB8AC3E}">
        <p14:creationId xmlns:p14="http://schemas.microsoft.com/office/powerpoint/2010/main" val="23716656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83362D-8292-0F40-9B1D-5B620D4552E6}" type="slidenum">
              <a:rPr lang="pt-BR" altLang="x-none" smtClean="0"/>
              <a:pPr/>
              <a:t>17</a:t>
            </a:fld>
            <a:endParaRPr lang="pt-BR" altLang="x-none"/>
          </a:p>
        </p:txBody>
      </p:sp>
    </p:spTree>
    <p:extLst>
      <p:ext uri="{BB962C8B-B14F-4D97-AF65-F5344CB8AC3E}">
        <p14:creationId xmlns:p14="http://schemas.microsoft.com/office/powerpoint/2010/main" val="40214475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83362D-8292-0F40-9B1D-5B620D4552E6}" type="slidenum">
              <a:rPr lang="pt-BR" altLang="x-none" smtClean="0"/>
              <a:pPr/>
              <a:t>18</a:t>
            </a:fld>
            <a:endParaRPr lang="pt-BR" altLang="x-none"/>
          </a:p>
        </p:txBody>
      </p:sp>
    </p:spTree>
    <p:extLst>
      <p:ext uri="{BB962C8B-B14F-4D97-AF65-F5344CB8AC3E}">
        <p14:creationId xmlns:p14="http://schemas.microsoft.com/office/powerpoint/2010/main" val="31654247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83362D-8292-0F40-9B1D-5B620D4552E6}" type="slidenum">
              <a:rPr lang="pt-BR" altLang="x-none" smtClean="0"/>
              <a:pPr/>
              <a:t>19</a:t>
            </a:fld>
            <a:endParaRPr lang="pt-BR" altLang="x-none"/>
          </a:p>
        </p:txBody>
      </p:sp>
    </p:spTree>
    <p:extLst>
      <p:ext uri="{BB962C8B-B14F-4D97-AF65-F5344CB8AC3E}">
        <p14:creationId xmlns:p14="http://schemas.microsoft.com/office/powerpoint/2010/main" val="12674382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83362D-8292-0F40-9B1D-5B620D4552E6}" type="slidenum">
              <a:rPr lang="pt-BR" altLang="x-none" smtClean="0"/>
              <a:pPr/>
              <a:t>20</a:t>
            </a:fld>
            <a:endParaRPr lang="pt-BR" altLang="x-none"/>
          </a:p>
        </p:txBody>
      </p:sp>
    </p:spTree>
    <p:extLst>
      <p:ext uri="{BB962C8B-B14F-4D97-AF65-F5344CB8AC3E}">
        <p14:creationId xmlns:p14="http://schemas.microsoft.com/office/powerpoint/2010/main" val="93889374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83362D-8292-0F40-9B1D-5B620D4552E6}" type="slidenum">
              <a:rPr lang="pt-BR" altLang="x-none" smtClean="0"/>
              <a:pPr/>
              <a:t>21</a:t>
            </a:fld>
            <a:endParaRPr lang="pt-BR" altLang="x-none"/>
          </a:p>
        </p:txBody>
      </p:sp>
    </p:spTree>
    <p:extLst>
      <p:ext uri="{BB962C8B-B14F-4D97-AF65-F5344CB8AC3E}">
        <p14:creationId xmlns:p14="http://schemas.microsoft.com/office/powerpoint/2010/main" val="16248218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83362D-8292-0F40-9B1D-5B620D4552E6}" type="slidenum">
              <a:rPr lang="pt-BR" altLang="x-none" smtClean="0"/>
              <a:pPr/>
              <a:t>4</a:t>
            </a:fld>
            <a:endParaRPr lang="pt-BR" altLang="x-none"/>
          </a:p>
        </p:txBody>
      </p:sp>
    </p:spTree>
    <p:extLst>
      <p:ext uri="{BB962C8B-B14F-4D97-AF65-F5344CB8AC3E}">
        <p14:creationId xmlns:p14="http://schemas.microsoft.com/office/powerpoint/2010/main" val="44466156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83362D-8292-0F40-9B1D-5B620D4552E6}" type="slidenum">
              <a:rPr lang="pt-BR" altLang="x-none" smtClean="0"/>
              <a:pPr/>
              <a:t>22</a:t>
            </a:fld>
            <a:endParaRPr lang="pt-BR" altLang="x-none"/>
          </a:p>
        </p:txBody>
      </p:sp>
    </p:spTree>
    <p:extLst>
      <p:ext uri="{BB962C8B-B14F-4D97-AF65-F5344CB8AC3E}">
        <p14:creationId xmlns:p14="http://schemas.microsoft.com/office/powerpoint/2010/main" val="360162027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83362D-8292-0F40-9B1D-5B620D4552E6}" type="slidenum">
              <a:rPr lang="pt-BR" altLang="x-none" smtClean="0"/>
              <a:pPr/>
              <a:t>23</a:t>
            </a:fld>
            <a:endParaRPr lang="pt-BR" altLang="x-none"/>
          </a:p>
        </p:txBody>
      </p:sp>
    </p:spTree>
    <p:extLst>
      <p:ext uri="{BB962C8B-B14F-4D97-AF65-F5344CB8AC3E}">
        <p14:creationId xmlns:p14="http://schemas.microsoft.com/office/powerpoint/2010/main" val="111139858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83362D-8292-0F40-9B1D-5B620D4552E6}" type="slidenum">
              <a:rPr lang="pt-BR" altLang="x-none" smtClean="0"/>
              <a:pPr/>
              <a:t>24</a:t>
            </a:fld>
            <a:endParaRPr lang="pt-BR" altLang="x-none"/>
          </a:p>
        </p:txBody>
      </p:sp>
    </p:spTree>
    <p:extLst>
      <p:ext uri="{BB962C8B-B14F-4D97-AF65-F5344CB8AC3E}">
        <p14:creationId xmlns:p14="http://schemas.microsoft.com/office/powerpoint/2010/main" val="54932683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83362D-8292-0F40-9B1D-5B620D4552E6}" type="slidenum">
              <a:rPr lang="pt-BR" altLang="x-none" smtClean="0"/>
              <a:pPr/>
              <a:t>25</a:t>
            </a:fld>
            <a:endParaRPr lang="pt-BR" altLang="x-none"/>
          </a:p>
        </p:txBody>
      </p:sp>
    </p:spTree>
    <p:extLst>
      <p:ext uri="{BB962C8B-B14F-4D97-AF65-F5344CB8AC3E}">
        <p14:creationId xmlns:p14="http://schemas.microsoft.com/office/powerpoint/2010/main" val="305496295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83362D-8292-0F40-9B1D-5B620D4552E6}" type="slidenum">
              <a:rPr lang="pt-BR" altLang="x-none" smtClean="0"/>
              <a:pPr/>
              <a:t>26</a:t>
            </a:fld>
            <a:endParaRPr lang="pt-BR" altLang="x-none"/>
          </a:p>
        </p:txBody>
      </p:sp>
    </p:spTree>
    <p:extLst>
      <p:ext uri="{BB962C8B-B14F-4D97-AF65-F5344CB8AC3E}">
        <p14:creationId xmlns:p14="http://schemas.microsoft.com/office/powerpoint/2010/main" val="91074629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83362D-8292-0F40-9B1D-5B620D4552E6}" type="slidenum">
              <a:rPr lang="pt-BR" altLang="x-none" smtClean="0"/>
              <a:pPr/>
              <a:t>27</a:t>
            </a:fld>
            <a:endParaRPr lang="pt-BR" altLang="x-none"/>
          </a:p>
        </p:txBody>
      </p:sp>
    </p:spTree>
    <p:extLst>
      <p:ext uri="{BB962C8B-B14F-4D97-AF65-F5344CB8AC3E}">
        <p14:creationId xmlns:p14="http://schemas.microsoft.com/office/powerpoint/2010/main" val="39875017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83362D-8292-0F40-9B1D-5B620D4552E6}" type="slidenum">
              <a:rPr lang="pt-BR" altLang="x-none" smtClean="0"/>
              <a:pPr/>
              <a:t>28</a:t>
            </a:fld>
            <a:endParaRPr lang="pt-BR" altLang="x-none"/>
          </a:p>
        </p:txBody>
      </p:sp>
    </p:spTree>
    <p:extLst>
      <p:ext uri="{BB962C8B-B14F-4D97-AF65-F5344CB8AC3E}">
        <p14:creationId xmlns:p14="http://schemas.microsoft.com/office/powerpoint/2010/main" val="418744073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83362D-8292-0F40-9B1D-5B620D4552E6}" type="slidenum">
              <a:rPr lang="pt-BR" altLang="x-none" smtClean="0"/>
              <a:pPr/>
              <a:t>29</a:t>
            </a:fld>
            <a:endParaRPr lang="pt-BR" altLang="x-none"/>
          </a:p>
        </p:txBody>
      </p:sp>
    </p:spTree>
    <p:extLst>
      <p:ext uri="{BB962C8B-B14F-4D97-AF65-F5344CB8AC3E}">
        <p14:creationId xmlns:p14="http://schemas.microsoft.com/office/powerpoint/2010/main" val="223225882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83362D-8292-0F40-9B1D-5B620D4552E6}" type="slidenum">
              <a:rPr lang="pt-BR" altLang="x-none" smtClean="0"/>
              <a:pPr/>
              <a:t>30</a:t>
            </a:fld>
            <a:endParaRPr lang="pt-BR" altLang="x-none"/>
          </a:p>
        </p:txBody>
      </p:sp>
    </p:spTree>
    <p:extLst>
      <p:ext uri="{BB962C8B-B14F-4D97-AF65-F5344CB8AC3E}">
        <p14:creationId xmlns:p14="http://schemas.microsoft.com/office/powerpoint/2010/main" val="164557150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83362D-8292-0F40-9B1D-5B620D4552E6}" type="slidenum">
              <a:rPr lang="pt-BR" altLang="x-none" smtClean="0"/>
              <a:pPr/>
              <a:t>31</a:t>
            </a:fld>
            <a:endParaRPr lang="pt-BR" altLang="x-none"/>
          </a:p>
        </p:txBody>
      </p:sp>
    </p:spTree>
    <p:extLst>
      <p:ext uri="{BB962C8B-B14F-4D97-AF65-F5344CB8AC3E}">
        <p14:creationId xmlns:p14="http://schemas.microsoft.com/office/powerpoint/2010/main" val="42769856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83362D-8292-0F40-9B1D-5B620D4552E6}" type="slidenum">
              <a:rPr lang="pt-BR" altLang="x-none" smtClean="0"/>
              <a:pPr/>
              <a:t>5</a:t>
            </a:fld>
            <a:endParaRPr lang="pt-BR" altLang="x-none"/>
          </a:p>
        </p:txBody>
      </p:sp>
    </p:spTree>
    <p:extLst>
      <p:ext uri="{BB962C8B-B14F-4D97-AF65-F5344CB8AC3E}">
        <p14:creationId xmlns:p14="http://schemas.microsoft.com/office/powerpoint/2010/main" val="338950060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83362D-8292-0F40-9B1D-5B620D4552E6}" type="slidenum">
              <a:rPr lang="pt-BR" altLang="x-none" smtClean="0"/>
              <a:pPr/>
              <a:t>32</a:t>
            </a:fld>
            <a:endParaRPr lang="pt-BR" altLang="x-none"/>
          </a:p>
        </p:txBody>
      </p:sp>
    </p:spTree>
    <p:extLst>
      <p:ext uri="{BB962C8B-B14F-4D97-AF65-F5344CB8AC3E}">
        <p14:creationId xmlns:p14="http://schemas.microsoft.com/office/powerpoint/2010/main" val="222210063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83362D-8292-0F40-9B1D-5B620D4552E6}" type="slidenum">
              <a:rPr lang="pt-BR" altLang="x-none" smtClean="0"/>
              <a:pPr/>
              <a:t>33</a:t>
            </a:fld>
            <a:endParaRPr lang="pt-BR" altLang="x-none"/>
          </a:p>
        </p:txBody>
      </p:sp>
    </p:spTree>
    <p:extLst>
      <p:ext uri="{BB962C8B-B14F-4D97-AF65-F5344CB8AC3E}">
        <p14:creationId xmlns:p14="http://schemas.microsoft.com/office/powerpoint/2010/main" val="113460853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83362D-8292-0F40-9B1D-5B620D4552E6}" type="slidenum">
              <a:rPr lang="pt-BR" altLang="x-none" smtClean="0"/>
              <a:pPr/>
              <a:t>34</a:t>
            </a:fld>
            <a:endParaRPr lang="pt-BR" altLang="x-none"/>
          </a:p>
        </p:txBody>
      </p:sp>
    </p:spTree>
    <p:extLst>
      <p:ext uri="{BB962C8B-B14F-4D97-AF65-F5344CB8AC3E}">
        <p14:creationId xmlns:p14="http://schemas.microsoft.com/office/powerpoint/2010/main" val="242672302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83362D-8292-0F40-9B1D-5B620D4552E6}" type="slidenum">
              <a:rPr lang="pt-BR" altLang="x-none" smtClean="0"/>
              <a:pPr/>
              <a:t>35</a:t>
            </a:fld>
            <a:endParaRPr lang="pt-BR" altLang="x-none"/>
          </a:p>
        </p:txBody>
      </p:sp>
    </p:spTree>
    <p:extLst>
      <p:ext uri="{BB962C8B-B14F-4D97-AF65-F5344CB8AC3E}">
        <p14:creationId xmlns:p14="http://schemas.microsoft.com/office/powerpoint/2010/main" val="347829850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83362D-8292-0F40-9B1D-5B620D4552E6}" type="slidenum">
              <a:rPr lang="pt-BR" altLang="x-none" smtClean="0"/>
              <a:pPr/>
              <a:t>36</a:t>
            </a:fld>
            <a:endParaRPr lang="pt-BR" altLang="x-none"/>
          </a:p>
        </p:txBody>
      </p:sp>
    </p:spTree>
    <p:extLst>
      <p:ext uri="{BB962C8B-B14F-4D97-AF65-F5344CB8AC3E}">
        <p14:creationId xmlns:p14="http://schemas.microsoft.com/office/powerpoint/2010/main" val="172231961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83362D-8292-0F40-9B1D-5B620D4552E6}" type="slidenum">
              <a:rPr lang="pt-BR" altLang="x-none" smtClean="0"/>
              <a:pPr/>
              <a:t>37</a:t>
            </a:fld>
            <a:endParaRPr lang="pt-BR" altLang="x-none"/>
          </a:p>
        </p:txBody>
      </p:sp>
    </p:spTree>
    <p:extLst>
      <p:ext uri="{BB962C8B-B14F-4D97-AF65-F5344CB8AC3E}">
        <p14:creationId xmlns:p14="http://schemas.microsoft.com/office/powerpoint/2010/main" val="142364674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83362D-8292-0F40-9B1D-5B620D4552E6}" type="slidenum">
              <a:rPr lang="pt-BR" altLang="x-none" smtClean="0"/>
              <a:pPr/>
              <a:t>38</a:t>
            </a:fld>
            <a:endParaRPr lang="pt-BR" altLang="x-none"/>
          </a:p>
        </p:txBody>
      </p:sp>
    </p:spTree>
    <p:extLst>
      <p:ext uri="{BB962C8B-B14F-4D97-AF65-F5344CB8AC3E}">
        <p14:creationId xmlns:p14="http://schemas.microsoft.com/office/powerpoint/2010/main" val="78086175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83362D-8292-0F40-9B1D-5B620D4552E6}" type="slidenum">
              <a:rPr lang="pt-BR" altLang="x-none" smtClean="0"/>
              <a:pPr/>
              <a:t>39</a:t>
            </a:fld>
            <a:endParaRPr lang="pt-BR" altLang="x-none"/>
          </a:p>
        </p:txBody>
      </p:sp>
    </p:spTree>
    <p:extLst>
      <p:ext uri="{BB962C8B-B14F-4D97-AF65-F5344CB8AC3E}">
        <p14:creationId xmlns:p14="http://schemas.microsoft.com/office/powerpoint/2010/main" val="125885054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83362D-8292-0F40-9B1D-5B620D4552E6}" type="slidenum">
              <a:rPr lang="pt-BR" altLang="x-none" smtClean="0"/>
              <a:pPr/>
              <a:t>40</a:t>
            </a:fld>
            <a:endParaRPr lang="pt-BR" altLang="x-none"/>
          </a:p>
        </p:txBody>
      </p:sp>
    </p:spTree>
    <p:extLst>
      <p:ext uri="{BB962C8B-B14F-4D97-AF65-F5344CB8AC3E}">
        <p14:creationId xmlns:p14="http://schemas.microsoft.com/office/powerpoint/2010/main" val="42786492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83362D-8292-0F40-9B1D-5B620D4552E6}" type="slidenum">
              <a:rPr lang="pt-BR" altLang="x-none" smtClean="0"/>
              <a:pPr/>
              <a:t>41</a:t>
            </a:fld>
            <a:endParaRPr lang="pt-BR" altLang="x-none"/>
          </a:p>
        </p:txBody>
      </p:sp>
    </p:spTree>
    <p:extLst>
      <p:ext uri="{BB962C8B-B14F-4D97-AF65-F5344CB8AC3E}">
        <p14:creationId xmlns:p14="http://schemas.microsoft.com/office/powerpoint/2010/main" val="24660170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83362D-8292-0F40-9B1D-5B620D4552E6}" type="slidenum">
              <a:rPr lang="pt-BR" altLang="x-none" smtClean="0"/>
              <a:pPr/>
              <a:t>6</a:t>
            </a:fld>
            <a:endParaRPr lang="pt-BR" altLang="x-none"/>
          </a:p>
        </p:txBody>
      </p:sp>
    </p:spTree>
    <p:extLst>
      <p:ext uri="{BB962C8B-B14F-4D97-AF65-F5344CB8AC3E}">
        <p14:creationId xmlns:p14="http://schemas.microsoft.com/office/powerpoint/2010/main" val="231412793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83362D-8292-0F40-9B1D-5B620D4552E6}" type="slidenum">
              <a:rPr lang="pt-BR" altLang="x-none" smtClean="0"/>
              <a:pPr/>
              <a:t>42</a:t>
            </a:fld>
            <a:endParaRPr lang="pt-BR" altLang="x-none"/>
          </a:p>
        </p:txBody>
      </p:sp>
    </p:spTree>
    <p:extLst>
      <p:ext uri="{BB962C8B-B14F-4D97-AF65-F5344CB8AC3E}">
        <p14:creationId xmlns:p14="http://schemas.microsoft.com/office/powerpoint/2010/main" val="103997169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83362D-8292-0F40-9B1D-5B620D4552E6}" type="slidenum">
              <a:rPr lang="pt-BR" altLang="x-none" smtClean="0"/>
              <a:pPr/>
              <a:t>43</a:t>
            </a:fld>
            <a:endParaRPr lang="pt-BR" altLang="x-none"/>
          </a:p>
        </p:txBody>
      </p:sp>
    </p:spTree>
    <p:extLst>
      <p:ext uri="{BB962C8B-B14F-4D97-AF65-F5344CB8AC3E}">
        <p14:creationId xmlns:p14="http://schemas.microsoft.com/office/powerpoint/2010/main" val="269339699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83362D-8292-0F40-9B1D-5B620D4552E6}" type="slidenum">
              <a:rPr lang="pt-BR" altLang="x-none" smtClean="0"/>
              <a:pPr/>
              <a:t>44</a:t>
            </a:fld>
            <a:endParaRPr lang="pt-BR" altLang="x-none"/>
          </a:p>
        </p:txBody>
      </p:sp>
    </p:spTree>
    <p:extLst>
      <p:ext uri="{BB962C8B-B14F-4D97-AF65-F5344CB8AC3E}">
        <p14:creationId xmlns:p14="http://schemas.microsoft.com/office/powerpoint/2010/main" val="9443922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83362D-8292-0F40-9B1D-5B620D4552E6}" type="slidenum">
              <a:rPr lang="pt-BR" altLang="x-none" smtClean="0"/>
              <a:pPr/>
              <a:t>45</a:t>
            </a:fld>
            <a:endParaRPr lang="pt-BR" altLang="x-none"/>
          </a:p>
        </p:txBody>
      </p:sp>
    </p:spTree>
    <p:extLst>
      <p:ext uri="{BB962C8B-B14F-4D97-AF65-F5344CB8AC3E}">
        <p14:creationId xmlns:p14="http://schemas.microsoft.com/office/powerpoint/2010/main" val="344356681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83362D-8292-0F40-9B1D-5B620D4552E6}" type="slidenum">
              <a:rPr lang="pt-BR" altLang="x-none" smtClean="0"/>
              <a:pPr/>
              <a:t>46</a:t>
            </a:fld>
            <a:endParaRPr lang="pt-BR" altLang="x-none"/>
          </a:p>
        </p:txBody>
      </p:sp>
    </p:spTree>
    <p:extLst>
      <p:ext uri="{BB962C8B-B14F-4D97-AF65-F5344CB8AC3E}">
        <p14:creationId xmlns:p14="http://schemas.microsoft.com/office/powerpoint/2010/main" val="136158011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83362D-8292-0F40-9B1D-5B620D4552E6}" type="slidenum">
              <a:rPr lang="pt-BR" altLang="x-none" smtClean="0"/>
              <a:pPr/>
              <a:t>47</a:t>
            </a:fld>
            <a:endParaRPr lang="pt-BR" altLang="x-none"/>
          </a:p>
        </p:txBody>
      </p:sp>
    </p:spTree>
    <p:extLst>
      <p:ext uri="{BB962C8B-B14F-4D97-AF65-F5344CB8AC3E}">
        <p14:creationId xmlns:p14="http://schemas.microsoft.com/office/powerpoint/2010/main" val="319667237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83362D-8292-0F40-9B1D-5B620D4552E6}" type="slidenum">
              <a:rPr lang="pt-BR" altLang="x-none" smtClean="0"/>
              <a:pPr/>
              <a:t>48</a:t>
            </a:fld>
            <a:endParaRPr lang="pt-BR" altLang="x-none"/>
          </a:p>
        </p:txBody>
      </p:sp>
    </p:spTree>
    <p:extLst>
      <p:ext uri="{BB962C8B-B14F-4D97-AF65-F5344CB8AC3E}">
        <p14:creationId xmlns:p14="http://schemas.microsoft.com/office/powerpoint/2010/main" val="231869228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83362D-8292-0F40-9B1D-5B620D4552E6}" type="slidenum">
              <a:rPr lang="pt-BR" altLang="x-none" smtClean="0"/>
              <a:pPr/>
              <a:t>49</a:t>
            </a:fld>
            <a:endParaRPr lang="pt-BR" altLang="x-none"/>
          </a:p>
        </p:txBody>
      </p:sp>
    </p:spTree>
    <p:extLst>
      <p:ext uri="{BB962C8B-B14F-4D97-AF65-F5344CB8AC3E}">
        <p14:creationId xmlns:p14="http://schemas.microsoft.com/office/powerpoint/2010/main" val="352893808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83362D-8292-0F40-9B1D-5B620D4552E6}" type="slidenum">
              <a:rPr lang="pt-BR" altLang="x-none" smtClean="0"/>
              <a:pPr/>
              <a:t>50</a:t>
            </a:fld>
            <a:endParaRPr lang="pt-BR" altLang="x-none"/>
          </a:p>
        </p:txBody>
      </p:sp>
    </p:spTree>
    <p:extLst>
      <p:ext uri="{BB962C8B-B14F-4D97-AF65-F5344CB8AC3E}">
        <p14:creationId xmlns:p14="http://schemas.microsoft.com/office/powerpoint/2010/main" val="385734334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83362D-8292-0F40-9B1D-5B620D4552E6}" type="slidenum">
              <a:rPr lang="pt-BR" altLang="x-none" smtClean="0"/>
              <a:pPr/>
              <a:t>51</a:t>
            </a:fld>
            <a:endParaRPr lang="pt-BR" altLang="x-none"/>
          </a:p>
        </p:txBody>
      </p:sp>
    </p:spTree>
    <p:extLst>
      <p:ext uri="{BB962C8B-B14F-4D97-AF65-F5344CB8AC3E}">
        <p14:creationId xmlns:p14="http://schemas.microsoft.com/office/powerpoint/2010/main" val="13056305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83362D-8292-0F40-9B1D-5B620D4552E6}" type="slidenum">
              <a:rPr lang="pt-BR" altLang="x-none" smtClean="0"/>
              <a:pPr/>
              <a:t>7</a:t>
            </a:fld>
            <a:endParaRPr lang="pt-BR" altLang="x-none"/>
          </a:p>
        </p:txBody>
      </p:sp>
    </p:spTree>
    <p:extLst>
      <p:ext uri="{BB962C8B-B14F-4D97-AF65-F5344CB8AC3E}">
        <p14:creationId xmlns:p14="http://schemas.microsoft.com/office/powerpoint/2010/main" val="156068612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83362D-8292-0F40-9B1D-5B620D4552E6}" type="slidenum">
              <a:rPr lang="pt-BR" altLang="x-none" smtClean="0"/>
              <a:pPr/>
              <a:t>52</a:t>
            </a:fld>
            <a:endParaRPr lang="pt-BR" altLang="x-none"/>
          </a:p>
        </p:txBody>
      </p:sp>
    </p:spTree>
    <p:extLst>
      <p:ext uri="{BB962C8B-B14F-4D97-AF65-F5344CB8AC3E}">
        <p14:creationId xmlns:p14="http://schemas.microsoft.com/office/powerpoint/2010/main" val="663415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83362D-8292-0F40-9B1D-5B620D4552E6}" type="slidenum">
              <a:rPr lang="pt-BR" altLang="x-none" smtClean="0"/>
              <a:pPr/>
              <a:t>53</a:t>
            </a:fld>
            <a:endParaRPr lang="pt-BR" altLang="x-none"/>
          </a:p>
        </p:txBody>
      </p:sp>
    </p:spTree>
    <p:extLst>
      <p:ext uri="{BB962C8B-B14F-4D97-AF65-F5344CB8AC3E}">
        <p14:creationId xmlns:p14="http://schemas.microsoft.com/office/powerpoint/2010/main" val="36749024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83362D-8292-0F40-9B1D-5B620D4552E6}" type="slidenum">
              <a:rPr lang="pt-BR" altLang="x-none" smtClean="0"/>
              <a:pPr/>
              <a:t>54</a:t>
            </a:fld>
            <a:endParaRPr lang="pt-BR" altLang="x-none"/>
          </a:p>
        </p:txBody>
      </p:sp>
    </p:spTree>
    <p:extLst>
      <p:ext uri="{BB962C8B-B14F-4D97-AF65-F5344CB8AC3E}">
        <p14:creationId xmlns:p14="http://schemas.microsoft.com/office/powerpoint/2010/main" val="332088272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83362D-8292-0F40-9B1D-5B620D4552E6}" type="slidenum">
              <a:rPr lang="pt-BR" altLang="x-none" smtClean="0"/>
              <a:pPr/>
              <a:t>55</a:t>
            </a:fld>
            <a:endParaRPr lang="pt-BR" altLang="x-none"/>
          </a:p>
        </p:txBody>
      </p:sp>
    </p:spTree>
    <p:extLst>
      <p:ext uri="{BB962C8B-B14F-4D97-AF65-F5344CB8AC3E}">
        <p14:creationId xmlns:p14="http://schemas.microsoft.com/office/powerpoint/2010/main" val="168311588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83362D-8292-0F40-9B1D-5B620D4552E6}" type="slidenum">
              <a:rPr lang="pt-BR" altLang="x-none" smtClean="0"/>
              <a:pPr/>
              <a:t>56</a:t>
            </a:fld>
            <a:endParaRPr lang="pt-BR" altLang="x-none"/>
          </a:p>
        </p:txBody>
      </p:sp>
    </p:spTree>
    <p:extLst>
      <p:ext uri="{BB962C8B-B14F-4D97-AF65-F5344CB8AC3E}">
        <p14:creationId xmlns:p14="http://schemas.microsoft.com/office/powerpoint/2010/main" val="6933090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83362D-8292-0F40-9B1D-5B620D4552E6}" type="slidenum">
              <a:rPr lang="pt-BR" altLang="x-none" smtClean="0"/>
              <a:pPr/>
              <a:t>57</a:t>
            </a:fld>
            <a:endParaRPr lang="pt-BR" altLang="x-none"/>
          </a:p>
        </p:txBody>
      </p:sp>
    </p:spTree>
    <p:extLst>
      <p:ext uri="{BB962C8B-B14F-4D97-AF65-F5344CB8AC3E}">
        <p14:creationId xmlns:p14="http://schemas.microsoft.com/office/powerpoint/2010/main" val="418409179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83362D-8292-0F40-9B1D-5B620D4552E6}" type="slidenum">
              <a:rPr lang="pt-BR" altLang="x-none" smtClean="0"/>
              <a:pPr/>
              <a:t>58</a:t>
            </a:fld>
            <a:endParaRPr lang="pt-BR" altLang="x-none"/>
          </a:p>
        </p:txBody>
      </p:sp>
    </p:spTree>
    <p:extLst>
      <p:ext uri="{BB962C8B-B14F-4D97-AF65-F5344CB8AC3E}">
        <p14:creationId xmlns:p14="http://schemas.microsoft.com/office/powerpoint/2010/main" val="30195467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83362D-8292-0F40-9B1D-5B620D4552E6}" type="slidenum">
              <a:rPr lang="pt-BR" altLang="x-none" smtClean="0"/>
              <a:pPr/>
              <a:t>8</a:t>
            </a:fld>
            <a:endParaRPr lang="pt-BR" altLang="x-none"/>
          </a:p>
        </p:txBody>
      </p:sp>
    </p:spTree>
    <p:extLst>
      <p:ext uri="{BB962C8B-B14F-4D97-AF65-F5344CB8AC3E}">
        <p14:creationId xmlns:p14="http://schemas.microsoft.com/office/powerpoint/2010/main" val="26950178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83362D-8292-0F40-9B1D-5B620D4552E6}" type="slidenum">
              <a:rPr lang="pt-BR" altLang="x-none" smtClean="0"/>
              <a:pPr/>
              <a:t>9</a:t>
            </a:fld>
            <a:endParaRPr lang="pt-BR" altLang="x-none"/>
          </a:p>
        </p:txBody>
      </p:sp>
    </p:spTree>
    <p:extLst>
      <p:ext uri="{BB962C8B-B14F-4D97-AF65-F5344CB8AC3E}">
        <p14:creationId xmlns:p14="http://schemas.microsoft.com/office/powerpoint/2010/main" val="10664674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83362D-8292-0F40-9B1D-5B620D4552E6}" type="slidenum">
              <a:rPr lang="pt-BR" altLang="x-none" smtClean="0"/>
              <a:pPr/>
              <a:t>10</a:t>
            </a:fld>
            <a:endParaRPr lang="pt-BR" altLang="x-none"/>
          </a:p>
        </p:txBody>
      </p:sp>
    </p:spTree>
    <p:extLst>
      <p:ext uri="{BB962C8B-B14F-4D97-AF65-F5344CB8AC3E}">
        <p14:creationId xmlns:p14="http://schemas.microsoft.com/office/powerpoint/2010/main" val="5978232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83362D-8292-0F40-9B1D-5B620D4552E6}" type="slidenum">
              <a:rPr lang="pt-BR" altLang="x-none" smtClean="0"/>
              <a:pPr/>
              <a:t>11</a:t>
            </a:fld>
            <a:endParaRPr lang="pt-BR" altLang="x-none"/>
          </a:p>
        </p:txBody>
      </p:sp>
    </p:spTree>
    <p:extLst>
      <p:ext uri="{BB962C8B-B14F-4D97-AF65-F5344CB8AC3E}">
        <p14:creationId xmlns:p14="http://schemas.microsoft.com/office/powerpoint/2010/main" val="30431407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371600" y="3687167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pt-BR" dirty="0"/>
              <a:t>Clique para editar o estilo do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2743200" y="5157192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dirty="0"/>
              <a:t>Clique para editar o estilo do subtítulo mestre</a:t>
            </a:r>
          </a:p>
        </p:txBody>
      </p:sp>
    </p:spTree>
    <p:extLst>
      <p:ext uri="{BB962C8B-B14F-4D97-AF65-F5344CB8AC3E}">
        <p14:creationId xmlns:p14="http://schemas.microsoft.com/office/powerpoint/2010/main" val="1295220767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14/05/2019</a:t>
            </a:r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t-BR"/>
              <a:t>PTS2019 - Data Analysis and Visualization I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C793270-10B6-8E40-88AE-1AAAA8EDAF9D}" type="slidenum">
              <a:rPr lang="pt-BR" altLang="x-none"/>
              <a:pPr/>
              <a:t>‹#›</a:t>
            </a:fld>
            <a:endParaRPr lang="pt-BR" altLang="x-none"/>
          </a:p>
        </p:txBody>
      </p:sp>
    </p:spTree>
    <p:extLst>
      <p:ext uri="{BB962C8B-B14F-4D97-AF65-F5344CB8AC3E}">
        <p14:creationId xmlns:p14="http://schemas.microsoft.com/office/powerpoint/2010/main" val="1710131570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Clique para editar o estilo do título mestre</a:t>
            </a:r>
          </a:p>
        </p:txBody>
      </p:sp>
      <p:sp>
        <p:nvSpPr>
          <p:cNvPr id="3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350168" y="6597352"/>
            <a:ext cx="2133600" cy="212568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14/05/2019</a:t>
            </a:r>
            <a:endParaRPr lang="pt-BR" dirty="0"/>
          </a:p>
        </p:txBody>
      </p:sp>
      <p:sp>
        <p:nvSpPr>
          <p:cNvPr id="4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t-BR"/>
              <a:t>PTS2019 - Data Analysis and Visualization I</a:t>
            </a:r>
            <a:endParaRPr lang="pt-BR" dirty="0"/>
          </a:p>
        </p:txBody>
      </p:sp>
      <p:sp>
        <p:nvSpPr>
          <p:cNvPr id="5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6975475" y="6597352"/>
            <a:ext cx="2133600" cy="215628"/>
          </a:xfrm>
        </p:spPr>
        <p:txBody>
          <a:bodyPr/>
          <a:lstStyle>
            <a:lvl1pPr>
              <a:defRPr/>
            </a:lvl1pPr>
          </a:lstStyle>
          <a:p>
            <a:fld id="{0ACDAA0B-38DC-8943-9C5D-D77398DF067C}" type="slidenum">
              <a:rPr lang="pt-BR" altLang="x-none"/>
              <a:pPr/>
              <a:t>‹#›</a:t>
            </a:fld>
            <a:endParaRPr lang="pt-BR" altLang="x-none" dirty="0"/>
          </a:p>
        </p:txBody>
      </p:sp>
    </p:spTree>
    <p:extLst>
      <p:ext uri="{BB962C8B-B14F-4D97-AF65-F5344CB8AC3E}">
        <p14:creationId xmlns:p14="http://schemas.microsoft.com/office/powerpoint/2010/main" val="401483770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.png"/><Relationship Id="rId7" Type="http://schemas.microsoft.com/office/2007/relationships/hdphoto" Target="../media/hdphoto2.wdp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 userDrawn="1"/>
        </p:nvSpPr>
        <p:spPr>
          <a:xfrm>
            <a:off x="0" y="0"/>
            <a:ext cx="9144000" cy="6884988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7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pic>
        <p:nvPicPr>
          <p:cNvPr id="1028" name="Picture 6" descr="D:\Dropbox\Pos-Doutorado\Talks\Python Bootcamp\Figures\Python Bootcamp - Bottom Snake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2" t="8514"/>
          <a:stretch>
            <a:fillRect/>
          </a:stretch>
        </p:blipFill>
        <p:spPr bwMode="auto">
          <a:xfrm>
            <a:off x="0" y="0"/>
            <a:ext cx="7256463" cy="4937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D684106-ABDD-DA45-B3CB-D6ABEC46231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51" b="98745" l="7504" r="9175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5319" y="-58738"/>
            <a:ext cx="8547100" cy="5054600"/>
          </a:xfrm>
          <a:prstGeom prst="rect">
            <a:avLst/>
          </a:prstGeom>
        </p:spPr>
      </p:pic>
      <p:sp>
        <p:nvSpPr>
          <p:cNvPr id="7" name="Retângulo 7">
            <a:extLst>
              <a:ext uri="{FF2B5EF4-FFF2-40B4-BE49-F238E27FC236}">
                <a16:creationId xmlns:a16="http://schemas.microsoft.com/office/drawing/2014/main" id="{32A1D663-A52B-DF48-B7FB-D35A229A4B6E}"/>
              </a:ext>
            </a:extLst>
          </p:cNvPr>
          <p:cNvSpPr/>
          <p:nvPr userDrawn="1"/>
        </p:nvSpPr>
        <p:spPr>
          <a:xfrm>
            <a:off x="14099" y="0"/>
            <a:ext cx="9144000" cy="5373215"/>
          </a:xfrm>
          <a:prstGeom prst="rect">
            <a:avLst/>
          </a:prstGeom>
          <a:gradFill>
            <a:gsLst>
              <a:gs pos="23000">
                <a:schemeClr val="bg1">
                  <a:alpha val="0"/>
                </a:schemeClr>
              </a:gs>
              <a:gs pos="72000">
                <a:schemeClr val="bg1">
                  <a:alpha val="7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C1E1972-BE8C-424D-8BB2-C00315BDB6E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255" b="98871" l="7727" r="92348">
                        <a14:foregroundMark x1="51783" y1="87202" x2="51783" y2="87202"/>
                        <a14:foregroundMark x1="77935" y1="93225" x2="77935" y2="93225"/>
                        <a14:backgroundMark x1="20357" y1="28231" x2="20357" y2="28231"/>
                        <a14:backgroundMark x1="50000" y1="34504" x2="50000" y2="34504"/>
                        <a14:backgroundMark x1="34844" y1="50565" x2="34844" y2="50565"/>
                        <a14:backgroundMark x1="36256" y1="58846" x2="36256" y2="58846"/>
                        <a14:backgroundMark x1="42273" y1="59473" x2="42273" y2="59473"/>
                        <a14:backgroundMark x1="55498" y1="60351" x2="55498" y2="60351"/>
                        <a14:backgroundMark x1="21025" y1="49686" x2="21025" y2="49686"/>
                        <a14:backgroundMark x1="12110" y1="61857" x2="12110" y2="61857"/>
                        <a14:backgroundMark x1="34844" y1="26474" x2="34844" y2="26474"/>
                        <a14:backgroundMark x1="42645" y1="11167" x2="42645" y2="11167"/>
                        <a14:backgroundMark x1="61887" y1="7779" x2="61887" y2="7779"/>
                        <a14:backgroundMark x1="84547" y1="8657" x2="84547" y2="8657"/>
                        <a14:backgroundMark x1="89525" y1="14178" x2="89525" y2="14178"/>
                        <a14:backgroundMark x1="28232" y1="8783" x2="28232" y2="8783"/>
                        <a14:backgroundMark x1="10327" y1="6650" x2="10327" y2="6650"/>
                        <a14:backgroundMark x1="7132" y1="1882" x2="8024" y2="4141"/>
                        <a14:backgroundMark x1="8024" y1="3890" x2="17905" y2="29235"/>
                        <a14:backgroundMark x1="19242" y1="30991" x2="13744" y2="51192"/>
                        <a14:backgroundMark x1="11441" y1="60477" x2="20134" y2="43538"/>
                        <a14:backgroundMark x1="19465" y1="57465" x2="13076" y2="68507"/>
                        <a14:backgroundMark x1="12184" y1="73902" x2="9658" y2="83940"/>
                        <a14:backgroundMark x1="9658" y1="83814" x2="7875" y2="97114"/>
                        <a14:backgroundMark x1="18574" y1="63488" x2="22511" y2="61606"/>
                        <a14:backgroundMark x1="22660" y1="61104" x2="36181" y2="60979"/>
                        <a14:backgroundMark x1="35884" y1="61104" x2="52080" y2="60979"/>
                        <a14:backgroundMark x1="52080" y1="60728" x2="64042" y2="61355"/>
                        <a14:backgroundMark x1="38559" y1="57967" x2="35364" y2="56587"/>
                        <a14:backgroundMark x1="37519" y1="57967" x2="37444" y2="36386"/>
                        <a14:backgroundMark x1="37519" y1="37641" x2="37667" y2="24592"/>
                        <a14:backgroundMark x1="36924" y1="26851" x2="17459" y2="42033"/>
                        <a14:backgroundMark x1="38039" y1="29987" x2="43685" y2="12296"/>
                        <a14:backgroundMark x1="41902" y1="20201" x2="50520" y2="12422"/>
                        <a14:backgroundMark x1="49034" y1="13802" x2="61367" y2="6901"/>
                        <a14:backgroundMark x1="60624" y1="9410" x2="73700" y2="7277"/>
                        <a14:backgroundMark x1="71545" y1="8783" x2="82987" y2="10916"/>
                        <a14:backgroundMark x1="80832" y1="11794" x2="89747" y2="16186"/>
                        <a14:backgroundMark x1="48663" y1="29486" x2="53343" y2="33752"/>
                        <a14:backgroundMark x1="54086" y1="36010" x2="50000" y2="42785"/>
                        <a14:backgroundMark x1="49257" y1="42409" x2="49257" y2="4240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7471" b="2072"/>
          <a:stretch/>
        </p:blipFill>
        <p:spPr>
          <a:xfrm>
            <a:off x="2148890" y="2529738"/>
            <a:ext cx="7009209" cy="4387000"/>
          </a:xfrm>
          <a:prstGeom prst="rect">
            <a:avLst/>
          </a:prstGeom>
        </p:spPr>
      </p:pic>
      <p:pic>
        <p:nvPicPr>
          <p:cNvPr id="1029" name="Picture 5" descr="D:\Dropbox\Pos-Doutorado\Talks\Python Bootcamp\Figures\Python Bootcamp - Medal.png"/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96838"/>
            <a:ext cx="2016125" cy="201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ight Triangle 9">
            <a:extLst>
              <a:ext uri="{FF2B5EF4-FFF2-40B4-BE49-F238E27FC236}">
                <a16:creationId xmlns:a16="http://schemas.microsoft.com/office/drawing/2014/main" id="{09921ABB-5C0E-A544-9284-73062B10081E}"/>
              </a:ext>
            </a:extLst>
          </p:cNvPr>
          <p:cNvSpPr/>
          <p:nvPr userDrawn="1"/>
        </p:nvSpPr>
        <p:spPr>
          <a:xfrm rot="16200000">
            <a:off x="1887870" y="-367591"/>
            <a:ext cx="6728099" cy="7840558"/>
          </a:xfrm>
          <a:prstGeom prst="rtTriangle">
            <a:avLst/>
          </a:prstGeom>
          <a:gradFill>
            <a:gsLst>
              <a:gs pos="18000">
                <a:schemeClr val="bg1">
                  <a:alpha val="0"/>
                </a:schemeClr>
              </a:gs>
              <a:gs pos="64000">
                <a:schemeClr val="bg1">
                  <a:alpha val="75000"/>
                </a:scheme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0" name="Espaço Reservado para Título 1"/>
          <p:cNvSpPr>
            <a:spLocks noGrp="1"/>
          </p:cNvSpPr>
          <p:nvPr>
            <p:ph type="title"/>
          </p:nvPr>
        </p:nvSpPr>
        <p:spPr bwMode="auto">
          <a:xfrm>
            <a:off x="755650" y="4941888"/>
            <a:ext cx="8229600" cy="172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pt-BR" altLang="x-none" dirty="0"/>
              <a:t>Clique para editar o estilo do título mestre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18" r:id="rId1"/>
  </p:sldLayoutIdLst>
  <p:transition>
    <p:fade/>
  </p:transition>
  <p:hf hdr="0"/>
  <p:txStyles>
    <p:titleStyle>
      <a:lvl1pPr algn="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Lato" pitchFamily="34" charset="0"/>
          <a:ea typeface="+mj-ea"/>
          <a:cs typeface="+mj-cs"/>
        </a:defRPr>
      </a:lvl1pPr>
      <a:lvl2pPr algn="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ato" pitchFamily="34" charset="0"/>
        </a:defRPr>
      </a:lvl2pPr>
      <a:lvl3pPr algn="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ato" pitchFamily="34" charset="0"/>
        </a:defRPr>
      </a:lvl3pPr>
      <a:lvl4pPr algn="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ato" pitchFamily="34" charset="0"/>
        </a:defRPr>
      </a:lvl4pPr>
      <a:lvl5pPr algn="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ato" pitchFamily="34" charset="0"/>
        </a:defRPr>
      </a:lvl5pPr>
      <a:lvl6pPr marL="457200" algn="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ato" pitchFamily="34" charset="0"/>
        </a:defRPr>
      </a:lvl6pPr>
      <a:lvl7pPr marL="914400" algn="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ato" pitchFamily="34" charset="0"/>
        </a:defRPr>
      </a:lvl7pPr>
      <a:lvl8pPr marL="1371600" algn="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ato" pitchFamily="34" charset="0"/>
        </a:defRPr>
      </a:lvl8pPr>
      <a:lvl9pPr marL="1828800" algn="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ato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Lato" pitchFamily="34" charset="0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chemeClr val="tx1"/>
          </a:solidFill>
          <a:latin typeface="Lato" pitchFamily="34" charset="0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Lato" pitchFamily="34" charset="0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kern="1200">
          <a:solidFill>
            <a:schemeClr val="tx1"/>
          </a:solidFill>
          <a:latin typeface="Lato" pitchFamily="34" charset="0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kern="1200">
          <a:solidFill>
            <a:schemeClr val="tx1"/>
          </a:solidFill>
          <a:latin typeface="Lato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riangle 15">
            <a:extLst>
              <a:ext uri="{FF2B5EF4-FFF2-40B4-BE49-F238E27FC236}">
                <a16:creationId xmlns:a16="http://schemas.microsoft.com/office/drawing/2014/main" id="{06B50104-CF63-A542-B778-3E2401605323}"/>
              </a:ext>
            </a:extLst>
          </p:cNvPr>
          <p:cNvSpPr/>
          <p:nvPr userDrawn="1"/>
        </p:nvSpPr>
        <p:spPr>
          <a:xfrm rot="10800000" flipH="1">
            <a:off x="116353" y="-2726"/>
            <a:ext cx="9002986" cy="414337"/>
          </a:xfrm>
          <a:prstGeom prst="triangle">
            <a:avLst>
              <a:gd name="adj" fmla="val 100000"/>
            </a:avLst>
          </a:prstGeom>
          <a:solidFill>
            <a:srgbClr val="4B8BBE">
              <a:alpha val="29804"/>
            </a:srgb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9721363-EE67-3F41-91FB-A8D4A3CF65F2}"/>
              </a:ext>
            </a:extLst>
          </p:cNvPr>
          <p:cNvGrpSpPr/>
          <p:nvPr userDrawn="1"/>
        </p:nvGrpSpPr>
        <p:grpSpPr>
          <a:xfrm>
            <a:off x="-33337" y="6501497"/>
            <a:ext cx="9069831" cy="356504"/>
            <a:chOff x="-33337" y="6501497"/>
            <a:chExt cx="9069831" cy="356504"/>
          </a:xfrm>
          <a:effectLst/>
        </p:grpSpPr>
        <p:sp>
          <p:nvSpPr>
            <p:cNvPr id="13" name="Triangle 12">
              <a:extLst>
                <a:ext uri="{FF2B5EF4-FFF2-40B4-BE49-F238E27FC236}">
                  <a16:creationId xmlns:a16="http://schemas.microsoft.com/office/drawing/2014/main" id="{F1267C66-5EBF-7D4B-8FF1-9FFB1EB197E5}"/>
                </a:ext>
              </a:extLst>
            </p:cNvPr>
            <p:cNvSpPr/>
            <p:nvPr userDrawn="1"/>
          </p:nvSpPr>
          <p:spPr>
            <a:xfrm flipH="1">
              <a:off x="4662015" y="6501501"/>
              <a:ext cx="4374479" cy="356499"/>
            </a:xfrm>
            <a:prstGeom prst="triangle">
              <a:avLst>
                <a:gd name="adj" fmla="val 100000"/>
              </a:avLst>
            </a:prstGeom>
            <a:solidFill>
              <a:srgbClr val="FFF2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Triangle 11">
              <a:extLst>
                <a:ext uri="{FF2B5EF4-FFF2-40B4-BE49-F238E27FC236}">
                  <a16:creationId xmlns:a16="http://schemas.microsoft.com/office/drawing/2014/main" id="{7008C799-2798-4747-B53F-9A57B8BB38E5}"/>
                </a:ext>
              </a:extLst>
            </p:cNvPr>
            <p:cNvSpPr/>
            <p:nvPr userDrawn="1"/>
          </p:nvSpPr>
          <p:spPr>
            <a:xfrm>
              <a:off x="-33337" y="6501497"/>
              <a:ext cx="4695361" cy="356504"/>
            </a:xfrm>
            <a:prstGeom prst="triangle">
              <a:avLst>
                <a:gd name="adj" fmla="val 100000"/>
              </a:avLst>
            </a:prstGeom>
            <a:solidFill>
              <a:srgbClr val="FFF2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1" name="Triangle 10">
            <a:extLst>
              <a:ext uri="{FF2B5EF4-FFF2-40B4-BE49-F238E27FC236}">
                <a16:creationId xmlns:a16="http://schemas.microsoft.com/office/drawing/2014/main" id="{5B53AC4E-1164-D14A-BFED-BFD74CEA00D5}"/>
              </a:ext>
            </a:extLst>
          </p:cNvPr>
          <p:cNvSpPr/>
          <p:nvPr userDrawn="1"/>
        </p:nvSpPr>
        <p:spPr>
          <a:xfrm flipH="1">
            <a:off x="-4155" y="6500639"/>
            <a:ext cx="3635897" cy="360362"/>
          </a:xfrm>
          <a:prstGeom prst="triangle">
            <a:avLst>
              <a:gd name="adj" fmla="val 100000"/>
            </a:avLst>
          </a:prstGeom>
          <a:solidFill>
            <a:srgbClr val="FFE873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riangle 1">
            <a:extLst>
              <a:ext uri="{FF2B5EF4-FFF2-40B4-BE49-F238E27FC236}">
                <a16:creationId xmlns:a16="http://schemas.microsoft.com/office/drawing/2014/main" id="{CE8AEC86-3E33-D24C-AEFE-E36480D869FA}"/>
              </a:ext>
            </a:extLst>
          </p:cNvPr>
          <p:cNvSpPr/>
          <p:nvPr userDrawn="1"/>
        </p:nvSpPr>
        <p:spPr>
          <a:xfrm>
            <a:off x="5580112" y="6510339"/>
            <a:ext cx="3562298" cy="347661"/>
          </a:xfrm>
          <a:prstGeom prst="triangle">
            <a:avLst>
              <a:gd name="adj" fmla="val 100000"/>
            </a:avLst>
          </a:prstGeom>
          <a:solidFill>
            <a:srgbClr val="FFD43B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278160" y="652462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lumMod val="85000"/>
                    <a:lumOff val="15000"/>
                  </a:schemeClr>
                </a:solidFill>
                <a:latin typeface="Lato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14/05/2019</a:t>
            </a:r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975475" y="6519863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262626"/>
                </a:solidFill>
                <a:latin typeface="Lato" charset="0"/>
              </a:defRPr>
            </a:lvl1pPr>
          </a:lstStyle>
          <a:p>
            <a:fld id="{A8FFE6F4-ED07-AB46-86E1-C69CC1981CE9}" type="slidenum">
              <a:rPr lang="pt-BR" altLang="x-none"/>
              <a:pPr/>
              <a:t>‹#›</a:t>
            </a:fld>
            <a:endParaRPr lang="pt-BR" altLang="x-none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70046" y="6531559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lumMod val="85000"/>
                    <a:lumOff val="15000"/>
                  </a:schemeClr>
                </a:solidFill>
                <a:latin typeface="Lato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pt-BR"/>
              <a:t>PTS2019 - Data Analysis and Visualization I</a:t>
            </a:r>
            <a:endParaRPr lang="pt-BR" dirty="0"/>
          </a:p>
        </p:txBody>
      </p:sp>
      <p:sp>
        <p:nvSpPr>
          <p:cNvPr id="14" name="Triangle 13">
            <a:extLst>
              <a:ext uri="{FF2B5EF4-FFF2-40B4-BE49-F238E27FC236}">
                <a16:creationId xmlns:a16="http://schemas.microsoft.com/office/drawing/2014/main" id="{E01E0CCE-D127-F942-A2F3-89ADD4A32EAD}"/>
              </a:ext>
            </a:extLst>
          </p:cNvPr>
          <p:cNvSpPr/>
          <p:nvPr userDrawn="1"/>
        </p:nvSpPr>
        <p:spPr>
          <a:xfrm flipH="1" flipV="1">
            <a:off x="0" y="-2727"/>
            <a:ext cx="6469062" cy="414337"/>
          </a:xfrm>
          <a:prstGeom prst="triangle">
            <a:avLst>
              <a:gd name="adj" fmla="val 100000"/>
            </a:avLst>
          </a:prstGeom>
          <a:solidFill>
            <a:srgbClr val="306998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riangle 14">
            <a:extLst>
              <a:ext uri="{FF2B5EF4-FFF2-40B4-BE49-F238E27FC236}">
                <a16:creationId xmlns:a16="http://schemas.microsoft.com/office/drawing/2014/main" id="{9D7109A7-594D-DE48-AE9D-21DF066CA411}"/>
              </a:ext>
            </a:extLst>
          </p:cNvPr>
          <p:cNvSpPr/>
          <p:nvPr userDrawn="1"/>
        </p:nvSpPr>
        <p:spPr>
          <a:xfrm rot="5400000" flipH="1" flipV="1">
            <a:off x="8093984" y="643236"/>
            <a:ext cx="1700808" cy="414337"/>
          </a:xfrm>
          <a:prstGeom prst="triangle">
            <a:avLst>
              <a:gd name="adj" fmla="val 100000"/>
            </a:avLst>
          </a:prstGeom>
          <a:solidFill>
            <a:srgbClr val="4B8BBE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riangle 16">
            <a:extLst>
              <a:ext uri="{FF2B5EF4-FFF2-40B4-BE49-F238E27FC236}">
                <a16:creationId xmlns:a16="http://schemas.microsoft.com/office/drawing/2014/main" id="{C00425C3-6F76-9645-86CE-D8435D0CC17B}"/>
              </a:ext>
            </a:extLst>
          </p:cNvPr>
          <p:cNvSpPr/>
          <p:nvPr userDrawn="1"/>
        </p:nvSpPr>
        <p:spPr>
          <a:xfrm rot="5400000">
            <a:off x="-755764" y="5746029"/>
            <a:ext cx="1863579" cy="360362"/>
          </a:xfrm>
          <a:prstGeom prst="triangle">
            <a:avLst>
              <a:gd name="adj" fmla="val 100000"/>
            </a:avLst>
          </a:prstGeom>
          <a:solidFill>
            <a:srgbClr val="FFD43B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55" name="Picture 5" descr="D:\Dropbox\Pos-Doutorado\Talks\Python Bootcamp\Figures\Python Bootcamp - Medal.pn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13" y="107950"/>
            <a:ext cx="1158875" cy="1160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6" name="Espaço Reservado para Título 1"/>
          <p:cNvSpPr>
            <a:spLocks noGrp="1"/>
          </p:cNvSpPr>
          <p:nvPr>
            <p:ph type="title"/>
          </p:nvPr>
        </p:nvSpPr>
        <p:spPr bwMode="auto">
          <a:xfrm>
            <a:off x="1258888" y="404813"/>
            <a:ext cx="7427912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pt-BR" altLang="x-none" dirty="0"/>
              <a:t>Clique para editar o estilo do título mestre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08" r:id="rId1"/>
    <p:sldLayoutId id="2147483912" r:id="rId2"/>
  </p:sldLayoutIdLst>
  <p:transition>
    <p:fade/>
  </p:transition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Calibri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Calibri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Calibri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Calibri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Calibri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Calibri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Calibri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19.tiff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5" Type="http://schemas.openxmlformats.org/officeDocument/2006/relationships/image" Target="../media/image19.tiff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1quint/Python-Tutorial-Series/blob/master/Presentations/PTS2019_Basics_I.pptx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github.com/b1quint/Python-Tutorial-Series/blob/master/Presentations/PTS2019_Basics_III.pptx" TargetMode="External"/><Relationship Id="rId4" Type="http://schemas.openxmlformats.org/officeDocument/2006/relationships/hyperlink" Target="https://github.com/b1quint/Python-Tutorial-Series/blob/master/Presentations/PTS2019_Basics_II.pptx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matplotlib.org/gallery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tiff"/><Relationship Id="rId5" Type="http://schemas.openxmlformats.org/officeDocument/2006/relationships/image" Target="../media/image30.tiff"/><Relationship Id="rId4" Type="http://schemas.openxmlformats.org/officeDocument/2006/relationships/image" Target="../media/image29.tiff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hyperlink" Target="https://matplotlib.org/gallery" TargetMode="External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if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tif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iff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tiff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tiff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tiff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tiff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tiff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tiff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tiff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tiff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tiff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tiff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tiff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tiff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tiff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7" name="Título 1"/>
          <p:cNvSpPr>
            <a:spLocks noGrp="1"/>
          </p:cNvSpPr>
          <p:nvPr>
            <p:ph type="ctrTitle"/>
          </p:nvPr>
        </p:nvSpPr>
        <p:spPr>
          <a:xfrm>
            <a:off x="1336104" y="4005064"/>
            <a:ext cx="7772400" cy="2000548"/>
          </a:xfrm>
        </p:spPr>
        <p:txBody>
          <a:bodyPr>
            <a:spAutoFit/>
          </a:bodyPr>
          <a:lstStyle/>
          <a:p>
            <a:pPr eaLnBrk="1" hangingPunct="1"/>
            <a:r>
              <a:rPr lang="pt-BR" altLang="x-none" dirty="0">
                <a:latin typeface="Lato" charset="0"/>
              </a:rPr>
              <a:t>Python Tutorial Series 2019</a:t>
            </a:r>
            <a:br>
              <a:rPr lang="pt-BR" altLang="x-none" dirty="0">
                <a:latin typeface="Lato" charset="0"/>
              </a:rPr>
            </a:br>
            <a:r>
              <a:rPr lang="pt-BR" altLang="x-none" dirty="0">
                <a:latin typeface="Lato" charset="0"/>
              </a:rPr>
              <a:t>Data </a:t>
            </a:r>
            <a:r>
              <a:rPr lang="pt-BR" altLang="x-none" dirty="0" err="1">
                <a:latin typeface="Lato" charset="0"/>
              </a:rPr>
              <a:t>Analysis</a:t>
            </a:r>
            <a:r>
              <a:rPr lang="pt-BR" altLang="x-none" dirty="0">
                <a:latin typeface="Lato" charset="0"/>
              </a:rPr>
              <a:t> &amp; </a:t>
            </a:r>
            <a:r>
              <a:rPr lang="pt-BR" altLang="x-none" dirty="0" err="1">
                <a:latin typeface="Lato" charset="0"/>
              </a:rPr>
              <a:t>Visualization</a:t>
            </a:r>
            <a:r>
              <a:rPr lang="pt-BR" altLang="x-none" dirty="0">
                <a:latin typeface="Lato" charset="0"/>
              </a:rPr>
              <a:t> 1 </a:t>
            </a:r>
            <a:r>
              <a:rPr lang="pt-BR" altLang="x-none" sz="3600" dirty="0" err="1">
                <a:latin typeface="Lato" charset="0"/>
              </a:rPr>
              <a:t>NumPy</a:t>
            </a:r>
            <a:r>
              <a:rPr lang="pt-BR" altLang="x-none" sz="3600" dirty="0">
                <a:latin typeface="Lato" charset="0"/>
              </a:rPr>
              <a:t>, </a:t>
            </a:r>
            <a:r>
              <a:rPr lang="pt-BR" altLang="x-none" sz="3600" dirty="0" err="1">
                <a:latin typeface="Lato" charset="0"/>
              </a:rPr>
              <a:t>MatPlotLib</a:t>
            </a:r>
            <a:r>
              <a:rPr lang="pt-BR" altLang="x-none" sz="3600" dirty="0">
                <a:latin typeface="Lato" charset="0"/>
              </a:rPr>
              <a:t> </a:t>
            </a:r>
            <a:r>
              <a:rPr lang="pt-BR" altLang="x-none" sz="3600" dirty="0" err="1">
                <a:latin typeface="Lato" charset="0"/>
              </a:rPr>
              <a:t>and</a:t>
            </a:r>
            <a:r>
              <a:rPr lang="pt-BR" altLang="x-none" sz="3600" dirty="0">
                <a:latin typeface="Lato" charset="0"/>
              </a:rPr>
              <a:t> 2D </a:t>
            </a:r>
            <a:r>
              <a:rPr lang="pt-BR" altLang="x-none" sz="3600" dirty="0" err="1">
                <a:latin typeface="Lato" charset="0"/>
              </a:rPr>
              <a:t>Plots</a:t>
            </a:r>
            <a:endParaRPr lang="pt-BR" altLang="x-none" dirty="0">
              <a:latin typeface="Lato" charset="0"/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691680" y="5276800"/>
            <a:ext cx="7416824" cy="1392560"/>
          </a:xfrm>
        </p:spPr>
        <p:txBody>
          <a:bodyPr anchor="b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pt-BR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Ph.D. Bruno C. </a:t>
            </a:r>
            <a:r>
              <a:rPr lang="pt-BR" sz="18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Quint</a:t>
            </a:r>
            <a:r>
              <a:rPr lang="pt-BR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- </a:t>
            </a:r>
            <a:r>
              <a:rPr lang="pt-BR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bquint@gemini.edu</a:t>
            </a:r>
            <a:endParaRPr lang="pt-BR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r" eaLnBrk="1" fontAlgn="auto" hangingPunct="1">
              <a:spcAft>
                <a:spcPts val="0"/>
              </a:spcAft>
              <a:defRPr/>
            </a:pPr>
            <a:r>
              <a:rPr lang="pt-BR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SUSD - GEMINI South, La Serena, Chile </a:t>
            </a:r>
          </a:p>
        </p:txBody>
      </p:sp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x-none" dirty="0" err="1">
                <a:latin typeface="Lato" charset="0"/>
              </a:rPr>
              <a:t>What</a:t>
            </a:r>
            <a:r>
              <a:rPr lang="pt-BR" altLang="x-none" dirty="0">
                <a:latin typeface="Lato" charset="0"/>
              </a:rPr>
              <a:t> </a:t>
            </a:r>
            <a:r>
              <a:rPr lang="pt-BR" altLang="x-none" dirty="0" err="1">
                <a:latin typeface="Lato" charset="0"/>
              </a:rPr>
              <a:t>about</a:t>
            </a:r>
            <a:r>
              <a:rPr lang="pt-BR" altLang="x-none" dirty="0">
                <a:latin typeface="Lato" charset="0"/>
              </a:rPr>
              <a:t> </a:t>
            </a:r>
            <a:r>
              <a:rPr lang="pt-BR" altLang="x-none" dirty="0" err="1">
                <a:latin typeface="Lato" charset="0"/>
              </a:rPr>
              <a:t>Jupyter</a:t>
            </a:r>
            <a:r>
              <a:rPr lang="pt-BR" altLang="x-none" dirty="0">
                <a:latin typeface="Lato" charset="0"/>
              </a:rPr>
              <a:t>?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14/05/2019</a:t>
            </a:r>
            <a:endParaRPr lang="pt-BR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PTS2019 - Data Analysis and Visualization I</a:t>
            </a:r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44FF9B-96D5-6844-86ED-F56F69979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10</a:t>
            </a:fld>
            <a:endParaRPr lang="pt-BR" altLang="x-none" dirty="0"/>
          </a:p>
        </p:txBody>
      </p:sp>
      <p:sp>
        <p:nvSpPr>
          <p:cNvPr id="8" name="Título 6">
            <a:extLst>
              <a:ext uri="{FF2B5EF4-FFF2-40B4-BE49-F238E27FC236}">
                <a16:creationId xmlns:a16="http://schemas.microsoft.com/office/drawing/2014/main" id="{45C84FD6-AAF6-8F45-AD37-6956E14553F6}"/>
              </a:ext>
            </a:extLst>
          </p:cNvPr>
          <p:cNvSpPr txBox="1">
            <a:spLocks/>
          </p:cNvSpPr>
          <p:nvPr/>
        </p:nvSpPr>
        <p:spPr bwMode="auto">
          <a:xfrm>
            <a:off x="1258888" y="404812"/>
            <a:ext cx="7427912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 eaLnBrk="1" hangingPunct="1"/>
            <a:r>
              <a:rPr lang="pt-BR" altLang="x-none" sz="2400" dirty="0" err="1">
                <a:latin typeface="Lato" charset="0"/>
              </a:rPr>
              <a:t>Before</a:t>
            </a:r>
            <a:r>
              <a:rPr lang="pt-BR" altLang="x-none" sz="2400" dirty="0">
                <a:latin typeface="Lato" charset="0"/>
              </a:rPr>
              <a:t> </a:t>
            </a:r>
            <a:r>
              <a:rPr lang="pt-BR" altLang="x-none" sz="2400" dirty="0" err="1">
                <a:latin typeface="Lato" charset="0"/>
              </a:rPr>
              <a:t>we</a:t>
            </a:r>
            <a:r>
              <a:rPr lang="pt-BR" altLang="x-none" sz="2400" dirty="0">
                <a:latin typeface="Lato" charset="0"/>
              </a:rPr>
              <a:t> start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19783A-4E1E-9C4F-8D12-FA31BED201AE}"/>
              </a:ext>
            </a:extLst>
          </p:cNvPr>
          <p:cNvSpPr txBox="1"/>
          <p:nvPr/>
        </p:nvSpPr>
        <p:spPr>
          <a:xfrm>
            <a:off x="395536" y="1609636"/>
            <a:ext cx="77540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err="1"/>
              <a:t>AnaConda</a:t>
            </a:r>
            <a:r>
              <a:rPr lang="en-US" sz="2800" dirty="0"/>
              <a:t> installations have </a:t>
            </a:r>
            <a:r>
              <a:rPr lang="en-US" sz="2800" dirty="0" err="1"/>
              <a:t>Jupyter</a:t>
            </a:r>
            <a:r>
              <a:rPr lang="en-US" sz="2800" dirty="0"/>
              <a:t> included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C19C8F0-A423-8B40-9297-CEBE4768D703}"/>
              </a:ext>
            </a:extLst>
          </p:cNvPr>
          <p:cNvSpPr txBox="1"/>
          <p:nvPr/>
        </p:nvSpPr>
        <p:spPr>
          <a:xfrm>
            <a:off x="395536" y="2329716"/>
            <a:ext cx="50545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err="1"/>
              <a:t>MiniConda</a:t>
            </a:r>
            <a:r>
              <a:rPr lang="en-US" sz="2800" dirty="0"/>
              <a:t> installations don’t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7F9C519-7688-0C4E-BDF7-5849DFDD0DBA}"/>
              </a:ext>
            </a:extLst>
          </p:cNvPr>
          <p:cNvSpPr txBox="1"/>
          <p:nvPr/>
        </p:nvSpPr>
        <p:spPr>
          <a:xfrm>
            <a:off x="395536" y="2996952"/>
            <a:ext cx="47243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Check Virtual Environment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81D0B6E-73FC-A64B-AC0A-F38B940F090E}"/>
              </a:ext>
            </a:extLst>
          </p:cNvPr>
          <p:cNvSpPr txBox="1"/>
          <p:nvPr/>
        </p:nvSpPr>
        <p:spPr>
          <a:xfrm>
            <a:off x="395536" y="3625860"/>
            <a:ext cx="38779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Install </a:t>
            </a: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nbextensions</a:t>
            </a:r>
            <a:endParaRPr lang="en-US" sz="2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89BC14-EF8B-9B49-9AC5-FB23FE9FBC52}"/>
              </a:ext>
            </a:extLst>
          </p:cNvPr>
          <p:cNvSpPr txBox="1"/>
          <p:nvPr/>
        </p:nvSpPr>
        <p:spPr>
          <a:xfrm>
            <a:off x="682147" y="4303632"/>
            <a:ext cx="7871397" cy="4224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  <a:effectLst/>
        </p:spPr>
        <p:txBody>
          <a:bodyPr wrap="square" lIns="180000" tIns="72000" rIns="180000" bIns="72000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$ pip install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jupyter_contrib_nbextensions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45A5215-E13A-004A-84B2-6A730D1E84B5}"/>
              </a:ext>
            </a:extLst>
          </p:cNvPr>
          <p:cNvSpPr txBox="1"/>
          <p:nvPr/>
        </p:nvSpPr>
        <p:spPr>
          <a:xfrm>
            <a:off x="682146" y="5084806"/>
            <a:ext cx="7871397" cy="4224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  <a:effectLst/>
        </p:spPr>
        <p:txBody>
          <a:bodyPr wrap="square" lIns="180000" tIns="72000" rIns="180000" bIns="72000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$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conda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install -c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conda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-forge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jupyter_contrib_nbextensions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31388199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x-none" dirty="0" err="1">
                <a:latin typeface="Lato" charset="0"/>
              </a:rPr>
              <a:t>What</a:t>
            </a:r>
            <a:r>
              <a:rPr lang="pt-BR" altLang="x-none" dirty="0">
                <a:latin typeface="Lato" charset="0"/>
              </a:rPr>
              <a:t> </a:t>
            </a:r>
            <a:r>
              <a:rPr lang="pt-BR" altLang="x-none" dirty="0" err="1">
                <a:latin typeface="Lato" charset="0"/>
              </a:rPr>
              <a:t>about</a:t>
            </a:r>
            <a:r>
              <a:rPr lang="pt-BR" altLang="x-none" dirty="0">
                <a:latin typeface="Lato" charset="0"/>
              </a:rPr>
              <a:t> </a:t>
            </a:r>
            <a:r>
              <a:rPr lang="pt-BR" altLang="x-none" dirty="0" err="1">
                <a:latin typeface="Lato" charset="0"/>
              </a:rPr>
              <a:t>Jupyter</a:t>
            </a:r>
            <a:r>
              <a:rPr lang="pt-BR" altLang="x-none" dirty="0">
                <a:latin typeface="Lato" charset="0"/>
              </a:rPr>
              <a:t>?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14/05/2019</a:t>
            </a:r>
            <a:endParaRPr lang="pt-BR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PTS2019 - Data Analysis and Visualization I</a:t>
            </a:r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44FF9B-96D5-6844-86ED-F56F69979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11</a:t>
            </a:fld>
            <a:endParaRPr lang="pt-BR" altLang="x-non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4B918D-6A90-4748-AC4D-E260AEC191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05" y="1125538"/>
            <a:ext cx="9144000" cy="5896180"/>
          </a:xfrm>
          <a:prstGeom prst="rect">
            <a:avLst/>
          </a:prstGeom>
        </p:spPr>
      </p:pic>
      <p:sp>
        <p:nvSpPr>
          <p:cNvPr id="7" name="Título 6">
            <a:extLst>
              <a:ext uri="{FF2B5EF4-FFF2-40B4-BE49-F238E27FC236}">
                <a16:creationId xmlns:a16="http://schemas.microsoft.com/office/drawing/2014/main" id="{489489D4-BE5A-DD4D-92A6-19E435AC6135}"/>
              </a:ext>
            </a:extLst>
          </p:cNvPr>
          <p:cNvSpPr txBox="1">
            <a:spLocks/>
          </p:cNvSpPr>
          <p:nvPr/>
        </p:nvSpPr>
        <p:spPr bwMode="auto">
          <a:xfrm>
            <a:off x="1258888" y="404812"/>
            <a:ext cx="7427912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 eaLnBrk="1" hangingPunct="1"/>
            <a:r>
              <a:rPr lang="pt-BR" altLang="x-none" sz="2400" dirty="0" err="1">
                <a:latin typeface="Lato" charset="0"/>
              </a:rPr>
              <a:t>Starting</a:t>
            </a:r>
            <a:r>
              <a:rPr lang="pt-BR" altLang="x-none" sz="2400" dirty="0">
                <a:latin typeface="Lato" charset="0"/>
              </a:rPr>
              <a:t> </a:t>
            </a:r>
            <a:r>
              <a:rPr lang="pt-BR" altLang="x-none" sz="2400" dirty="0" err="1">
                <a:latin typeface="Lato" charset="0"/>
              </a:rPr>
              <a:t>the</a:t>
            </a:r>
            <a:r>
              <a:rPr lang="pt-BR" altLang="x-none" sz="2400" dirty="0">
                <a:latin typeface="Lato" charset="0"/>
              </a:rPr>
              <a:t> server</a:t>
            </a:r>
          </a:p>
        </p:txBody>
      </p:sp>
    </p:spTree>
    <p:extLst>
      <p:ext uri="{BB962C8B-B14F-4D97-AF65-F5344CB8AC3E}">
        <p14:creationId xmlns:p14="http://schemas.microsoft.com/office/powerpoint/2010/main" val="3260206300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x-none" dirty="0" err="1">
                <a:latin typeface="Lato" charset="0"/>
              </a:rPr>
              <a:t>What</a:t>
            </a:r>
            <a:r>
              <a:rPr lang="pt-BR" altLang="x-none" dirty="0">
                <a:latin typeface="Lato" charset="0"/>
              </a:rPr>
              <a:t> </a:t>
            </a:r>
            <a:r>
              <a:rPr lang="pt-BR" altLang="x-none" dirty="0" err="1">
                <a:latin typeface="Lato" charset="0"/>
              </a:rPr>
              <a:t>about</a:t>
            </a:r>
            <a:r>
              <a:rPr lang="pt-BR" altLang="x-none" dirty="0">
                <a:latin typeface="Lato" charset="0"/>
              </a:rPr>
              <a:t> </a:t>
            </a:r>
            <a:r>
              <a:rPr lang="pt-BR" altLang="x-none" dirty="0" err="1">
                <a:latin typeface="Lato" charset="0"/>
              </a:rPr>
              <a:t>Jupyter</a:t>
            </a:r>
            <a:r>
              <a:rPr lang="pt-BR" altLang="x-none" dirty="0">
                <a:latin typeface="Lato" charset="0"/>
              </a:rPr>
              <a:t>?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14/05/2019</a:t>
            </a:r>
            <a:endParaRPr lang="pt-BR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PTS2019 - Data Analysis and Visualization I</a:t>
            </a:r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44FF9B-96D5-6844-86ED-F56F69979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12</a:t>
            </a:fld>
            <a:endParaRPr lang="pt-BR" altLang="x-non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1EB598-2CD5-F643-ADA4-197A81475F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46" y="1612596"/>
            <a:ext cx="9144000" cy="4918963"/>
          </a:xfrm>
          <a:prstGeom prst="rect">
            <a:avLst/>
          </a:prstGeom>
        </p:spPr>
      </p:pic>
      <p:sp>
        <p:nvSpPr>
          <p:cNvPr id="7" name="Título 6">
            <a:extLst>
              <a:ext uri="{FF2B5EF4-FFF2-40B4-BE49-F238E27FC236}">
                <a16:creationId xmlns:a16="http://schemas.microsoft.com/office/drawing/2014/main" id="{9036754F-2437-B34C-AD46-08C967B1F452}"/>
              </a:ext>
            </a:extLst>
          </p:cNvPr>
          <p:cNvSpPr txBox="1">
            <a:spLocks/>
          </p:cNvSpPr>
          <p:nvPr/>
        </p:nvSpPr>
        <p:spPr bwMode="auto">
          <a:xfrm>
            <a:off x="1258888" y="404812"/>
            <a:ext cx="7427912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 eaLnBrk="1" hangingPunct="1"/>
            <a:r>
              <a:rPr lang="pt-BR" altLang="x-none" sz="2400" dirty="0" err="1">
                <a:latin typeface="Lato" charset="0"/>
              </a:rPr>
              <a:t>Starting</a:t>
            </a:r>
            <a:r>
              <a:rPr lang="pt-BR" altLang="x-none" sz="2400" dirty="0">
                <a:latin typeface="Lato" charset="0"/>
              </a:rPr>
              <a:t> </a:t>
            </a:r>
            <a:r>
              <a:rPr lang="pt-BR" altLang="x-none" sz="2400" dirty="0" err="1">
                <a:latin typeface="Lato" charset="0"/>
              </a:rPr>
              <a:t>the</a:t>
            </a:r>
            <a:r>
              <a:rPr lang="pt-BR" altLang="x-none" sz="2400" dirty="0">
                <a:latin typeface="Lato" charset="0"/>
              </a:rPr>
              <a:t> server</a:t>
            </a:r>
          </a:p>
        </p:txBody>
      </p:sp>
    </p:spTree>
    <p:extLst>
      <p:ext uri="{BB962C8B-B14F-4D97-AF65-F5344CB8AC3E}">
        <p14:creationId xmlns:p14="http://schemas.microsoft.com/office/powerpoint/2010/main" val="584932374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x-none" dirty="0" err="1">
                <a:latin typeface="Lato" charset="0"/>
              </a:rPr>
              <a:t>What</a:t>
            </a:r>
            <a:r>
              <a:rPr lang="pt-BR" altLang="x-none" dirty="0">
                <a:latin typeface="Lato" charset="0"/>
              </a:rPr>
              <a:t> </a:t>
            </a:r>
            <a:r>
              <a:rPr lang="pt-BR" altLang="x-none" dirty="0" err="1">
                <a:latin typeface="Lato" charset="0"/>
              </a:rPr>
              <a:t>about</a:t>
            </a:r>
            <a:r>
              <a:rPr lang="pt-BR" altLang="x-none" dirty="0">
                <a:latin typeface="Lato" charset="0"/>
              </a:rPr>
              <a:t> </a:t>
            </a:r>
            <a:r>
              <a:rPr lang="pt-BR" altLang="x-none" dirty="0" err="1">
                <a:latin typeface="Lato" charset="0"/>
              </a:rPr>
              <a:t>Jupyter</a:t>
            </a:r>
            <a:r>
              <a:rPr lang="pt-BR" altLang="x-none" dirty="0">
                <a:latin typeface="Lato" charset="0"/>
              </a:rPr>
              <a:t>?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14/05/2019</a:t>
            </a:r>
            <a:endParaRPr lang="pt-BR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PTS2019 - Data Analysis and Visualization I</a:t>
            </a:r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44FF9B-96D5-6844-86ED-F56F69979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13</a:t>
            </a:fld>
            <a:endParaRPr lang="pt-BR" altLang="x-non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15BF5A-BE77-2F42-B836-278ACB40CE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46" y="1371090"/>
            <a:ext cx="9144000" cy="5226262"/>
          </a:xfrm>
          <a:prstGeom prst="rect">
            <a:avLst/>
          </a:prstGeom>
        </p:spPr>
      </p:pic>
      <p:sp>
        <p:nvSpPr>
          <p:cNvPr id="8" name="Título 6">
            <a:extLst>
              <a:ext uri="{FF2B5EF4-FFF2-40B4-BE49-F238E27FC236}">
                <a16:creationId xmlns:a16="http://schemas.microsoft.com/office/drawing/2014/main" id="{E2842E36-31AD-034D-9F62-75E993559A18}"/>
              </a:ext>
            </a:extLst>
          </p:cNvPr>
          <p:cNvSpPr txBox="1">
            <a:spLocks/>
          </p:cNvSpPr>
          <p:nvPr/>
        </p:nvSpPr>
        <p:spPr bwMode="auto">
          <a:xfrm>
            <a:off x="1258888" y="404812"/>
            <a:ext cx="7427912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 eaLnBrk="1" hangingPunct="1"/>
            <a:r>
              <a:rPr lang="pt-BR" altLang="x-none" sz="2400" dirty="0">
                <a:latin typeface="Lato" charset="0"/>
              </a:rPr>
              <a:t>Browsing</a:t>
            </a:r>
          </a:p>
        </p:txBody>
      </p:sp>
    </p:spTree>
    <p:extLst>
      <p:ext uri="{BB962C8B-B14F-4D97-AF65-F5344CB8AC3E}">
        <p14:creationId xmlns:p14="http://schemas.microsoft.com/office/powerpoint/2010/main" val="4229751381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x-none" dirty="0" err="1">
                <a:latin typeface="Lato" charset="0"/>
              </a:rPr>
              <a:t>What</a:t>
            </a:r>
            <a:r>
              <a:rPr lang="pt-BR" altLang="x-none" dirty="0">
                <a:latin typeface="Lato" charset="0"/>
              </a:rPr>
              <a:t> </a:t>
            </a:r>
            <a:r>
              <a:rPr lang="pt-BR" altLang="x-none" dirty="0" err="1">
                <a:latin typeface="Lato" charset="0"/>
              </a:rPr>
              <a:t>about</a:t>
            </a:r>
            <a:r>
              <a:rPr lang="pt-BR" altLang="x-none" dirty="0">
                <a:latin typeface="Lato" charset="0"/>
              </a:rPr>
              <a:t> </a:t>
            </a:r>
            <a:r>
              <a:rPr lang="pt-BR" altLang="x-none" dirty="0" err="1">
                <a:latin typeface="Lato" charset="0"/>
              </a:rPr>
              <a:t>Jupyter</a:t>
            </a:r>
            <a:r>
              <a:rPr lang="pt-BR" altLang="x-none" dirty="0">
                <a:latin typeface="Lato" charset="0"/>
              </a:rPr>
              <a:t>?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14/05/2019</a:t>
            </a:r>
            <a:endParaRPr lang="pt-BR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PTS2019 - Data Analysis and Visualization I</a:t>
            </a:r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44FF9B-96D5-6844-86ED-F56F69979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14</a:t>
            </a:fld>
            <a:endParaRPr lang="pt-BR" altLang="x-none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628FD62-4185-FA4C-8187-AAB3FA9653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6968" y="1313539"/>
            <a:ext cx="6109816" cy="4964226"/>
          </a:xfrm>
          <a:prstGeom prst="rect">
            <a:avLst/>
          </a:prstGeom>
        </p:spPr>
      </p:pic>
      <p:sp>
        <p:nvSpPr>
          <p:cNvPr id="10" name="Título 6">
            <a:extLst>
              <a:ext uri="{FF2B5EF4-FFF2-40B4-BE49-F238E27FC236}">
                <a16:creationId xmlns:a16="http://schemas.microsoft.com/office/drawing/2014/main" id="{0F4802A0-11D7-084F-91B6-E065E72C1B71}"/>
              </a:ext>
            </a:extLst>
          </p:cNvPr>
          <p:cNvSpPr txBox="1">
            <a:spLocks/>
          </p:cNvSpPr>
          <p:nvPr/>
        </p:nvSpPr>
        <p:spPr bwMode="auto">
          <a:xfrm>
            <a:off x="1258888" y="404812"/>
            <a:ext cx="7427912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 eaLnBrk="1" hangingPunct="1"/>
            <a:r>
              <a:rPr lang="pt-BR" altLang="x-none" sz="2400" dirty="0">
                <a:latin typeface="Lato" charset="0"/>
              </a:rPr>
              <a:t>Browsing</a:t>
            </a:r>
          </a:p>
        </p:txBody>
      </p:sp>
    </p:spTree>
    <p:extLst>
      <p:ext uri="{BB962C8B-B14F-4D97-AF65-F5344CB8AC3E}">
        <p14:creationId xmlns:p14="http://schemas.microsoft.com/office/powerpoint/2010/main" val="1457740611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x-none" dirty="0" err="1">
                <a:latin typeface="Lato" charset="0"/>
              </a:rPr>
              <a:t>Jupyter</a:t>
            </a:r>
            <a:endParaRPr lang="pt-BR" altLang="x-none" dirty="0">
              <a:latin typeface="Lato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14/05/2019</a:t>
            </a:r>
            <a:endParaRPr lang="pt-BR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PTS2019 - Data Analysis and Visualization I</a:t>
            </a:r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44FF9B-96D5-6844-86ED-F56F69979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15</a:t>
            </a:fld>
            <a:endParaRPr lang="pt-BR" altLang="x-none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C0BB53D-2A06-2943-89C2-1AA4A5736AAF}"/>
              </a:ext>
            </a:extLst>
          </p:cNvPr>
          <p:cNvSpPr txBox="1"/>
          <p:nvPr/>
        </p:nvSpPr>
        <p:spPr>
          <a:xfrm>
            <a:off x="45845" y="2780928"/>
            <a:ext cx="186230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Edit </a:t>
            </a:r>
          </a:p>
          <a:p>
            <a:pPr algn="ctr"/>
            <a:r>
              <a:rPr lang="en-US" sz="2800" dirty="0"/>
              <a:t>Mode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69E12C1-B2C4-8A4B-877D-B6842C4BAA69}"/>
              </a:ext>
            </a:extLst>
          </p:cNvPr>
          <p:cNvSpPr txBox="1"/>
          <p:nvPr/>
        </p:nvSpPr>
        <p:spPr>
          <a:xfrm>
            <a:off x="106957" y="4563125"/>
            <a:ext cx="194476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Command </a:t>
            </a:r>
          </a:p>
          <a:p>
            <a:pPr algn="ctr"/>
            <a:r>
              <a:rPr lang="en-US" sz="2800" dirty="0"/>
              <a:t>Mode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F518EEC-93BE-B749-B065-AC364D67D7BB}"/>
              </a:ext>
            </a:extLst>
          </p:cNvPr>
          <p:cNvGrpSpPr/>
          <p:nvPr/>
        </p:nvGrpSpPr>
        <p:grpSpPr>
          <a:xfrm>
            <a:off x="1835696" y="2897861"/>
            <a:ext cx="7139479" cy="2691379"/>
            <a:chOff x="1835696" y="1883247"/>
            <a:chExt cx="7139479" cy="2691379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90C9580D-32AF-7B46-8EA5-CF09752CFC54}"/>
                </a:ext>
              </a:extLst>
            </p:cNvPr>
            <p:cNvGrpSpPr/>
            <p:nvPr/>
          </p:nvGrpSpPr>
          <p:grpSpPr>
            <a:xfrm>
              <a:off x="1835696" y="1910330"/>
              <a:ext cx="2809217" cy="834306"/>
              <a:chOff x="1835696" y="1910330"/>
              <a:chExt cx="2809217" cy="834306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F6339CF8-66C1-C747-A724-FCF34C5FB94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69295" b="-6437"/>
              <a:stretch/>
            </p:blipFill>
            <p:spPr>
              <a:xfrm>
                <a:off x="1835696" y="1910330"/>
                <a:ext cx="2807639" cy="729942"/>
              </a:xfrm>
              <a:prstGeom prst="rect">
                <a:avLst/>
              </a:prstGeom>
            </p:spPr>
          </p:pic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D357275B-733B-0F41-954F-DA33FA1E127E}"/>
                  </a:ext>
                </a:extLst>
              </p:cNvPr>
              <p:cNvSpPr/>
              <p:nvPr/>
            </p:nvSpPr>
            <p:spPr>
              <a:xfrm>
                <a:off x="4356538" y="1924682"/>
                <a:ext cx="288375" cy="819954"/>
              </a:xfrm>
              <a:prstGeom prst="rect">
                <a:avLst/>
              </a:prstGeom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chemeClr val="bg1"/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88F31DF3-9B3A-1846-91DB-F138121EE9B2}"/>
                </a:ext>
              </a:extLst>
            </p:cNvPr>
            <p:cNvGrpSpPr/>
            <p:nvPr/>
          </p:nvGrpSpPr>
          <p:grpSpPr>
            <a:xfrm>
              <a:off x="1908150" y="3726806"/>
              <a:ext cx="2736764" cy="847820"/>
              <a:chOff x="1908150" y="3726806"/>
              <a:chExt cx="2736764" cy="847820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3A82F451-B5E4-2042-90E9-14EDA02F737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-1" t="-1" r="69040" b="-1"/>
              <a:stretch/>
            </p:blipFill>
            <p:spPr>
              <a:xfrm>
                <a:off x="1908150" y="3726806"/>
                <a:ext cx="2736202" cy="655509"/>
              </a:xfrm>
              <a:prstGeom prst="rect">
                <a:avLst/>
              </a:prstGeom>
            </p:spPr>
          </p:pic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A97A9CDA-943A-DC4E-8A31-9FA10AE5014D}"/>
                  </a:ext>
                </a:extLst>
              </p:cNvPr>
              <p:cNvSpPr/>
              <p:nvPr/>
            </p:nvSpPr>
            <p:spPr>
              <a:xfrm>
                <a:off x="4356539" y="3754672"/>
                <a:ext cx="288375" cy="819954"/>
              </a:xfrm>
              <a:prstGeom prst="rect">
                <a:avLst/>
              </a:prstGeom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chemeClr val="bg1"/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7E5BBB52-9A73-9644-8A5C-428AEF9843D1}"/>
                </a:ext>
              </a:extLst>
            </p:cNvPr>
            <p:cNvGrpSpPr/>
            <p:nvPr/>
          </p:nvGrpSpPr>
          <p:grpSpPr>
            <a:xfrm>
              <a:off x="4860032" y="3644583"/>
              <a:ext cx="4104456" cy="843680"/>
              <a:chOff x="4860032" y="3644583"/>
              <a:chExt cx="4104456" cy="843680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88921D6E-56E4-5243-BAAE-593E7B19289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r="55113" b="-4018"/>
              <a:stretch/>
            </p:blipFill>
            <p:spPr>
              <a:xfrm>
                <a:off x="4860032" y="3754672"/>
                <a:ext cx="4104456" cy="733591"/>
              </a:xfrm>
              <a:prstGeom prst="rect">
                <a:avLst/>
              </a:prstGeom>
            </p:spPr>
          </p:pic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C9B3923C-D643-E64D-87AA-DD3D3D3F53FB}"/>
                  </a:ext>
                </a:extLst>
              </p:cNvPr>
              <p:cNvSpPr/>
              <p:nvPr/>
            </p:nvSpPr>
            <p:spPr>
              <a:xfrm>
                <a:off x="8675893" y="3644583"/>
                <a:ext cx="288375" cy="819954"/>
              </a:xfrm>
              <a:prstGeom prst="rect">
                <a:avLst/>
              </a:prstGeom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chemeClr val="bg1"/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426DC043-1FCC-1942-A6A3-B5BDBD948EF6}"/>
                </a:ext>
              </a:extLst>
            </p:cNvPr>
            <p:cNvGrpSpPr/>
            <p:nvPr/>
          </p:nvGrpSpPr>
          <p:grpSpPr>
            <a:xfrm>
              <a:off x="4859592" y="1883247"/>
              <a:ext cx="4115583" cy="819954"/>
              <a:chOff x="4859592" y="1883247"/>
              <a:chExt cx="4115583" cy="819954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9E799121-AAE8-D549-93B1-E2C4D229359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r="55113"/>
              <a:stretch/>
            </p:blipFill>
            <p:spPr>
              <a:xfrm>
                <a:off x="4859592" y="1970996"/>
                <a:ext cx="4104456" cy="644457"/>
              </a:xfrm>
              <a:prstGeom prst="rect">
                <a:avLst/>
              </a:prstGeom>
            </p:spPr>
          </p:pic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EB2BE9B8-BA17-DA4B-8ABC-5014401BA649}"/>
                  </a:ext>
                </a:extLst>
              </p:cNvPr>
              <p:cNvSpPr/>
              <p:nvPr/>
            </p:nvSpPr>
            <p:spPr>
              <a:xfrm>
                <a:off x="8686800" y="1883247"/>
                <a:ext cx="288375" cy="819954"/>
              </a:xfrm>
              <a:prstGeom prst="rect">
                <a:avLst/>
              </a:prstGeom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chemeClr val="bg1"/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84918B65-D5F1-D747-B2EC-39B7573CDD55}"/>
              </a:ext>
            </a:extLst>
          </p:cNvPr>
          <p:cNvSpPr txBox="1"/>
          <p:nvPr/>
        </p:nvSpPr>
        <p:spPr>
          <a:xfrm>
            <a:off x="2345099" y="1916832"/>
            <a:ext cx="186230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Python </a:t>
            </a:r>
          </a:p>
          <a:p>
            <a:pPr algn="ctr"/>
            <a:r>
              <a:rPr lang="en-US" sz="2800" dirty="0"/>
              <a:t>Cell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D4621B4-01CC-AE4D-A088-A4C1C2EFFBFB}"/>
              </a:ext>
            </a:extLst>
          </p:cNvPr>
          <p:cNvSpPr txBox="1"/>
          <p:nvPr/>
        </p:nvSpPr>
        <p:spPr>
          <a:xfrm>
            <a:off x="5981108" y="1916832"/>
            <a:ext cx="186230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Markdown</a:t>
            </a:r>
          </a:p>
          <a:p>
            <a:pPr algn="ctr"/>
            <a:r>
              <a:rPr lang="en-US" sz="2800" dirty="0"/>
              <a:t>Cell</a:t>
            </a:r>
          </a:p>
        </p:txBody>
      </p:sp>
      <p:sp>
        <p:nvSpPr>
          <p:cNvPr id="54" name="Título 6">
            <a:extLst>
              <a:ext uri="{FF2B5EF4-FFF2-40B4-BE49-F238E27FC236}">
                <a16:creationId xmlns:a16="http://schemas.microsoft.com/office/drawing/2014/main" id="{0CE67313-37E8-3249-A170-BB32ABBD5CCF}"/>
              </a:ext>
            </a:extLst>
          </p:cNvPr>
          <p:cNvSpPr txBox="1">
            <a:spLocks/>
          </p:cNvSpPr>
          <p:nvPr/>
        </p:nvSpPr>
        <p:spPr bwMode="auto">
          <a:xfrm>
            <a:off x="1258888" y="404812"/>
            <a:ext cx="7427912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 eaLnBrk="1" hangingPunct="1"/>
            <a:r>
              <a:rPr lang="pt-BR" altLang="x-none" sz="2400" dirty="0" err="1">
                <a:latin typeface="Lato" charset="0"/>
              </a:rPr>
              <a:t>Different</a:t>
            </a:r>
            <a:r>
              <a:rPr lang="pt-BR" altLang="x-none" sz="2400" dirty="0">
                <a:latin typeface="Lato" charset="0"/>
              </a:rPr>
              <a:t> </a:t>
            </a:r>
            <a:r>
              <a:rPr lang="pt-BR" altLang="x-none" sz="2400" dirty="0" err="1">
                <a:latin typeface="Lato" charset="0"/>
              </a:rPr>
              <a:t>Modes</a:t>
            </a:r>
            <a:r>
              <a:rPr lang="pt-BR" altLang="x-none" sz="2400" dirty="0">
                <a:latin typeface="Lato" charset="0"/>
              </a:rPr>
              <a:t> </a:t>
            </a:r>
            <a:r>
              <a:rPr lang="pt-BR" altLang="x-none" sz="2400" dirty="0" err="1">
                <a:latin typeface="Lato" charset="0"/>
              </a:rPr>
              <a:t>and</a:t>
            </a:r>
            <a:r>
              <a:rPr lang="pt-BR" altLang="x-none" sz="2400" dirty="0">
                <a:latin typeface="Lato" charset="0"/>
              </a:rPr>
              <a:t> </a:t>
            </a:r>
            <a:r>
              <a:rPr lang="pt-BR" altLang="x-none" sz="2400" dirty="0" err="1">
                <a:latin typeface="Lato" charset="0"/>
              </a:rPr>
              <a:t>Cells</a:t>
            </a:r>
            <a:endParaRPr lang="pt-BR" altLang="x-none" sz="2400" dirty="0">
              <a:latin typeface="Lat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7521461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x-none" dirty="0" err="1">
                <a:latin typeface="Lato" charset="0"/>
              </a:rPr>
              <a:t>Jupyter</a:t>
            </a:r>
            <a:endParaRPr lang="pt-BR" altLang="x-none" dirty="0">
              <a:latin typeface="Lato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14/05/2019</a:t>
            </a:r>
            <a:endParaRPr lang="pt-BR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PTS2019 - Data Analysis and Visualization I</a:t>
            </a:r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44FF9B-96D5-6844-86ED-F56F69979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16</a:t>
            </a:fld>
            <a:endParaRPr lang="pt-BR" altLang="x-none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C0BB53D-2A06-2943-89C2-1AA4A5736AAF}"/>
              </a:ext>
            </a:extLst>
          </p:cNvPr>
          <p:cNvSpPr txBox="1"/>
          <p:nvPr/>
        </p:nvSpPr>
        <p:spPr>
          <a:xfrm>
            <a:off x="45845" y="2780928"/>
            <a:ext cx="186230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>
                    <a:lumMod val="65000"/>
                  </a:schemeClr>
                </a:solidFill>
              </a:rPr>
              <a:t>Edit </a:t>
            </a:r>
          </a:p>
          <a:p>
            <a:pPr algn="ctr"/>
            <a:r>
              <a:rPr lang="en-US" sz="2800" dirty="0">
                <a:solidFill>
                  <a:schemeClr val="bg1">
                    <a:lumMod val="65000"/>
                  </a:schemeClr>
                </a:solidFill>
              </a:rPr>
              <a:t>Mode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69E12C1-B2C4-8A4B-877D-B6842C4BAA69}"/>
              </a:ext>
            </a:extLst>
          </p:cNvPr>
          <p:cNvSpPr txBox="1"/>
          <p:nvPr/>
        </p:nvSpPr>
        <p:spPr>
          <a:xfrm>
            <a:off x="106957" y="4563125"/>
            <a:ext cx="194476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>
                    <a:lumMod val="65000"/>
                  </a:schemeClr>
                </a:solidFill>
              </a:rPr>
              <a:t>Command </a:t>
            </a:r>
          </a:p>
          <a:p>
            <a:pPr algn="ctr"/>
            <a:r>
              <a:rPr lang="en-US" sz="2800" dirty="0">
                <a:solidFill>
                  <a:schemeClr val="bg1">
                    <a:lumMod val="65000"/>
                  </a:schemeClr>
                </a:solidFill>
              </a:rPr>
              <a:t>Mode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F518EEC-93BE-B749-B065-AC364D67D7BB}"/>
              </a:ext>
            </a:extLst>
          </p:cNvPr>
          <p:cNvGrpSpPr/>
          <p:nvPr/>
        </p:nvGrpSpPr>
        <p:grpSpPr>
          <a:xfrm>
            <a:off x="1835696" y="2897861"/>
            <a:ext cx="7139479" cy="2691379"/>
            <a:chOff x="1835696" y="1883247"/>
            <a:chExt cx="7139479" cy="2691379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90C9580D-32AF-7B46-8EA5-CF09752CFC54}"/>
                </a:ext>
              </a:extLst>
            </p:cNvPr>
            <p:cNvGrpSpPr/>
            <p:nvPr/>
          </p:nvGrpSpPr>
          <p:grpSpPr>
            <a:xfrm>
              <a:off x="1835696" y="1910330"/>
              <a:ext cx="2809217" cy="834306"/>
              <a:chOff x="1835696" y="1910330"/>
              <a:chExt cx="2809217" cy="834306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F6339CF8-66C1-C747-A724-FCF34C5FB94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69295" b="-6437"/>
              <a:stretch/>
            </p:blipFill>
            <p:spPr>
              <a:xfrm>
                <a:off x="1835696" y="1910330"/>
                <a:ext cx="2807639" cy="729942"/>
              </a:xfrm>
              <a:prstGeom prst="rect">
                <a:avLst/>
              </a:prstGeom>
            </p:spPr>
          </p:pic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D357275B-733B-0F41-954F-DA33FA1E127E}"/>
                  </a:ext>
                </a:extLst>
              </p:cNvPr>
              <p:cNvSpPr/>
              <p:nvPr/>
            </p:nvSpPr>
            <p:spPr>
              <a:xfrm>
                <a:off x="4356538" y="1924682"/>
                <a:ext cx="288375" cy="819954"/>
              </a:xfrm>
              <a:prstGeom prst="rect">
                <a:avLst/>
              </a:prstGeom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chemeClr val="bg1"/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88F31DF3-9B3A-1846-91DB-F138121EE9B2}"/>
                </a:ext>
              </a:extLst>
            </p:cNvPr>
            <p:cNvGrpSpPr/>
            <p:nvPr/>
          </p:nvGrpSpPr>
          <p:grpSpPr>
            <a:xfrm>
              <a:off x="1908150" y="3726806"/>
              <a:ext cx="2736764" cy="847820"/>
              <a:chOff x="1908150" y="3726806"/>
              <a:chExt cx="2736764" cy="847820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3A82F451-B5E4-2042-90E9-14EDA02F737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-1" t="-1" r="69040" b="-1"/>
              <a:stretch/>
            </p:blipFill>
            <p:spPr>
              <a:xfrm>
                <a:off x="1908150" y="3726806"/>
                <a:ext cx="2736202" cy="655509"/>
              </a:xfrm>
              <a:prstGeom prst="rect">
                <a:avLst/>
              </a:prstGeom>
            </p:spPr>
          </p:pic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A97A9CDA-943A-DC4E-8A31-9FA10AE5014D}"/>
                  </a:ext>
                </a:extLst>
              </p:cNvPr>
              <p:cNvSpPr/>
              <p:nvPr/>
            </p:nvSpPr>
            <p:spPr>
              <a:xfrm>
                <a:off x="4356539" y="3754672"/>
                <a:ext cx="288375" cy="819954"/>
              </a:xfrm>
              <a:prstGeom prst="rect">
                <a:avLst/>
              </a:prstGeom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chemeClr val="bg1"/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7E5BBB52-9A73-9644-8A5C-428AEF9843D1}"/>
                </a:ext>
              </a:extLst>
            </p:cNvPr>
            <p:cNvGrpSpPr/>
            <p:nvPr/>
          </p:nvGrpSpPr>
          <p:grpSpPr>
            <a:xfrm>
              <a:off x="4860032" y="3644583"/>
              <a:ext cx="4104456" cy="843680"/>
              <a:chOff x="4860032" y="3644583"/>
              <a:chExt cx="4104456" cy="843680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88921D6E-56E4-5243-BAAE-593E7B19289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r="55113" b="-4018"/>
              <a:stretch/>
            </p:blipFill>
            <p:spPr>
              <a:xfrm>
                <a:off x="4860032" y="3754672"/>
                <a:ext cx="4104456" cy="733591"/>
              </a:xfrm>
              <a:prstGeom prst="rect">
                <a:avLst/>
              </a:prstGeom>
            </p:spPr>
          </p:pic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C9B3923C-D643-E64D-87AA-DD3D3D3F53FB}"/>
                  </a:ext>
                </a:extLst>
              </p:cNvPr>
              <p:cNvSpPr/>
              <p:nvPr/>
            </p:nvSpPr>
            <p:spPr>
              <a:xfrm>
                <a:off x="8675893" y="3644583"/>
                <a:ext cx="288375" cy="819954"/>
              </a:xfrm>
              <a:prstGeom prst="rect">
                <a:avLst/>
              </a:prstGeom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chemeClr val="bg1"/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426DC043-1FCC-1942-A6A3-B5BDBD948EF6}"/>
                </a:ext>
              </a:extLst>
            </p:cNvPr>
            <p:cNvGrpSpPr/>
            <p:nvPr/>
          </p:nvGrpSpPr>
          <p:grpSpPr>
            <a:xfrm>
              <a:off x="4859592" y="1883247"/>
              <a:ext cx="4115583" cy="819954"/>
              <a:chOff x="4859592" y="1883247"/>
              <a:chExt cx="4115583" cy="819954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9E799121-AAE8-D549-93B1-E2C4D229359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r="55113"/>
              <a:stretch/>
            </p:blipFill>
            <p:spPr>
              <a:xfrm>
                <a:off x="4859592" y="1970996"/>
                <a:ext cx="4104456" cy="644457"/>
              </a:xfrm>
              <a:prstGeom prst="rect">
                <a:avLst/>
              </a:prstGeom>
            </p:spPr>
          </p:pic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EB2BE9B8-BA17-DA4B-8ABC-5014401BA649}"/>
                  </a:ext>
                </a:extLst>
              </p:cNvPr>
              <p:cNvSpPr/>
              <p:nvPr/>
            </p:nvSpPr>
            <p:spPr>
              <a:xfrm>
                <a:off x="8686800" y="1883247"/>
                <a:ext cx="288375" cy="819954"/>
              </a:xfrm>
              <a:prstGeom prst="rect">
                <a:avLst/>
              </a:prstGeom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chemeClr val="bg1"/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84918B65-D5F1-D747-B2EC-39B7573CDD55}"/>
              </a:ext>
            </a:extLst>
          </p:cNvPr>
          <p:cNvSpPr txBox="1"/>
          <p:nvPr/>
        </p:nvSpPr>
        <p:spPr>
          <a:xfrm>
            <a:off x="2345099" y="1916832"/>
            <a:ext cx="186230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>
                    <a:lumMod val="65000"/>
                  </a:schemeClr>
                </a:solidFill>
              </a:rPr>
              <a:t>Python </a:t>
            </a:r>
          </a:p>
          <a:p>
            <a:pPr algn="ctr"/>
            <a:r>
              <a:rPr lang="en-US" sz="2800" dirty="0">
                <a:solidFill>
                  <a:schemeClr val="bg1">
                    <a:lumMod val="65000"/>
                  </a:schemeClr>
                </a:solidFill>
              </a:rPr>
              <a:t>Cell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D4621B4-01CC-AE4D-A088-A4C1C2EFFBFB}"/>
              </a:ext>
            </a:extLst>
          </p:cNvPr>
          <p:cNvSpPr txBox="1"/>
          <p:nvPr/>
        </p:nvSpPr>
        <p:spPr>
          <a:xfrm>
            <a:off x="5981108" y="1916832"/>
            <a:ext cx="186230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>
                    <a:lumMod val="65000"/>
                  </a:schemeClr>
                </a:solidFill>
              </a:rPr>
              <a:t>Markdown</a:t>
            </a:r>
          </a:p>
          <a:p>
            <a:pPr algn="ctr"/>
            <a:r>
              <a:rPr lang="en-US" sz="2800" dirty="0">
                <a:solidFill>
                  <a:schemeClr val="bg1">
                    <a:lumMod val="65000"/>
                  </a:schemeClr>
                </a:solidFill>
              </a:rPr>
              <a:t>Cell</a:t>
            </a:r>
          </a:p>
        </p:txBody>
      </p:sp>
      <p:cxnSp>
        <p:nvCxnSpPr>
          <p:cNvPr id="27" name="Curved Connector 26">
            <a:extLst>
              <a:ext uri="{FF2B5EF4-FFF2-40B4-BE49-F238E27FC236}">
                <a16:creationId xmlns:a16="http://schemas.microsoft.com/office/drawing/2014/main" id="{90448EEB-05D3-7848-B1E5-394959ED1B28}"/>
              </a:ext>
            </a:extLst>
          </p:cNvPr>
          <p:cNvCxnSpPr>
            <a:cxnSpLocks/>
            <a:stCxn id="7" idx="2"/>
            <a:endCxn id="14" idx="2"/>
          </p:cNvCxnSpPr>
          <p:nvPr/>
        </p:nvCxnSpPr>
        <p:spPr>
          <a:xfrm rot="16200000" flipH="1">
            <a:off x="5041281" y="3631898"/>
            <a:ext cx="105948" cy="3636009"/>
          </a:xfrm>
          <a:prstGeom prst="curvedConnector3">
            <a:avLst>
              <a:gd name="adj1" fmla="val 315766"/>
            </a:avLst>
          </a:prstGeom>
          <a:ln w="104775">
            <a:solidFill>
              <a:srgbClr val="4B8BB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0F3C08DA-DF09-5D46-9A5E-F7D410D98094}"/>
              </a:ext>
            </a:extLst>
          </p:cNvPr>
          <p:cNvSpPr/>
          <p:nvPr/>
        </p:nvSpPr>
        <p:spPr>
          <a:xfrm>
            <a:off x="4809382" y="5724545"/>
            <a:ext cx="41069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Consolas" panose="020B0609020204030204" pitchFamily="49" charset="0"/>
                <a:ea typeface="Roboto Mono" pitchFamily="2" charset="0"/>
                <a:cs typeface="Consolas" panose="020B0609020204030204" pitchFamily="49" charset="0"/>
              </a:rPr>
              <a:t>M</a:t>
            </a:r>
          </a:p>
        </p:txBody>
      </p:sp>
      <p:cxnSp>
        <p:nvCxnSpPr>
          <p:cNvPr id="31" name="Curved Connector 30">
            <a:extLst>
              <a:ext uri="{FF2B5EF4-FFF2-40B4-BE49-F238E27FC236}">
                <a16:creationId xmlns:a16="http://schemas.microsoft.com/office/drawing/2014/main" id="{85517D10-9FA5-7541-8D5A-CEACFC1525B5}"/>
              </a:ext>
            </a:extLst>
          </p:cNvPr>
          <p:cNvCxnSpPr>
            <a:cxnSpLocks/>
            <a:stCxn id="14" idx="0"/>
            <a:endCxn id="7" idx="0"/>
          </p:cNvCxnSpPr>
          <p:nvPr/>
        </p:nvCxnSpPr>
        <p:spPr>
          <a:xfrm rot="16200000" flipV="1">
            <a:off x="5080323" y="2937348"/>
            <a:ext cx="27866" cy="3636009"/>
          </a:xfrm>
          <a:prstGeom prst="curvedConnector3">
            <a:avLst>
              <a:gd name="adj1" fmla="val 920355"/>
            </a:avLst>
          </a:prstGeom>
          <a:ln w="104775">
            <a:solidFill>
              <a:srgbClr val="4B8BB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3364956B-5658-3E47-AF62-AFDDDCA79503}"/>
              </a:ext>
            </a:extLst>
          </p:cNvPr>
          <p:cNvSpPr/>
          <p:nvPr/>
        </p:nvSpPr>
        <p:spPr>
          <a:xfrm>
            <a:off x="2159065" y="3849644"/>
            <a:ext cx="86273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Consolas" panose="020B0609020204030204" pitchFamily="49" charset="0"/>
                <a:ea typeface="Roboto Mono" pitchFamily="2" charset="0"/>
                <a:cs typeface="Consolas" panose="020B0609020204030204" pitchFamily="49" charset="0"/>
              </a:rPr>
              <a:t>Esc</a:t>
            </a:r>
            <a:endParaRPr lang="en-US" sz="4000" dirty="0">
              <a:latin typeface="Consolas" panose="020B0609020204030204" pitchFamily="49" charset="0"/>
              <a:ea typeface="Roboto Mono" pitchFamily="2" charset="0"/>
              <a:cs typeface="Consolas" panose="020B0609020204030204" pitchFamily="49" charset="0"/>
            </a:endParaRPr>
          </a:p>
        </p:txBody>
      </p:sp>
      <p:cxnSp>
        <p:nvCxnSpPr>
          <p:cNvPr id="44" name="Curved Connector 43">
            <a:extLst>
              <a:ext uri="{FF2B5EF4-FFF2-40B4-BE49-F238E27FC236}">
                <a16:creationId xmlns:a16="http://schemas.microsoft.com/office/drawing/2014/main" id="{45EC688A-B2E0-5D48-97F9-326F87C1F366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2251869" y="3360398"/>
            <a:ext cx="72454" cy="1779260"/>
          </a:xfrm>
          <a:prstGeom prst="curvedConnector3">
            <a:avLst>
              <a:gd name="adj1" fmla="val -315511"/>
            </a:avLst>
          </a:prstGeom>
          <a:ln w="104775">
            <a:gradFill>
              <a:gsLst>
                <a:gs pos="0">
                  <a:srgbClr val="00B050"/>
                </a:gs>
                <a:gs pos="100000">
                  <a:srgbClr val="0070C0"/>
                </a:gs>
              </a:gsLst>
              <a:lin ang="5400000" scaled="1"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urved Connector 50">
            <a:extLst>
              <a:ext uri="{FF2B5EF4-FFF2-40B4-BE49-F238E27FC236}">
                <a16:creationId xmlns:a16="http://schemas.microsoft.com/office/drawing/2014/main" id="{C4587D8E-2F00-9A41-968F-40216E6DF680}"/>
              </a:ext>
            </a:extLst>
          </p:cNvPr>
          <p:cNvCxnSpPr>
            <a:cxnSpLocks/>
          </p:cNvCxnSpPr>
          <p:nvPr/>
        </p:nvCxnSpPr>
        <p:spPr>
          <a:xfrm rot="10800000">
            <a:off x="8676456" y="3324602"/>
            <a:ext cx="72454" cy="1779260"/>
          </a:xfrm>
          <a:prstGeom prst="curvedConnector3">
            <a:avLst>
              <a:gd name="adj1" fmla="val -315511"/>
            </a:avLst>
          </a:prstGeom>
          <a:ln w="104775">
            <a:gradFill>
              <a:gsLst>
                <a:gs pos="0">
                  <a:srgbClr val="0070C0"/>
                </a:gs>
                <a:gs pos="100000">
                  <a:srgbClr val="00B050"/>
                </a:gs>
              </a:gsLst>
              <a:lin ang="5400000" scaled="1"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3E1FAEE5-0C1B-ED45-8224-5F4F81075D4B}"/>
              </a:ext>
            </a:extLst>
          </p:cNvPr>
          <p:cNvSpPr/>
          <p:nvPr/>
        </p:nvSpPr>
        <p:spPr>
          <a:xfrm>
            <a:off x="4809382" y="3996353"/>
            <a:ext cx="41069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Consolas" panose="020B0609020204030204" pitchFamily="49" charset="0"/>
                <a:ea typeface="Roboto Mono" pitchFamily="2" charset="0"/>
                <a:cs typeface="Consolas" panose="020B0609020204030204" pitchFamily="49" charset="0"/>
              </a:rPr>
              <a:t>Y</a:t>
            </a:r>
            <a:endParaRPr lang="en-US" sz="4000" dirty="0">
              <a:latin typeface="Consolas" panose="020B0609020204030204" pitchFamily="49" charset="0"/>
              <a:ea typeface="Roboto Mono" pitchFamily="2" charset="0"/>
              <a:cs typeface="Consolas" panose="020B0609020204030204" pitchFamily="49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89CE8F04-E6FB-2541-80AE-F54A504E2540}"/>
              </a:ext>
            </a:extLst>
          </p:cNvPr>
          <p:cNvSpPr/>
          <p:nvPr/>
        </p:nvSpPr>
        <p:spPr>
          <a:xfrm>
            <a:off x="7660391" y="3917798"/>
            <a:ext cx="131478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Consolas" panose="020B0609020204030204" pitchFamily="49" charset="0"/>
                <a:ea typeface="Roboto Mono" pitchFamily="2" charset="0"/>
                <a:cs typeface="Consolas" panose="020B0609020204030204" pitchFamily="49" charset="0"/>
              </a:rPr>
              <a:t>Enter</a:t>
            </a:r>
          </a:p>
        </p:txBody>
      </p:sp>
      <p:sp>
        <p:nvSpPr>
          <p:cNvPr id="32" name="Título 6">
            <a:extLst>
              <a:ext uri="{FF2B5EF4-FFF2-40B4-BE49-F238E27FC236}">
                <a16:creationId xmlns:a16="http://schemas.microsoft.com/office/drawing/2014/main" id="{8E7F7F3C-D59E-2142-9E48-8B347099092D}"/>
              </a:ext>
            </a:extLst>
          </p:cNvPr>
          <p:cNvSpPr txBox="1">
            <a:spLocks/>
          </p:cNvSpPr>
          <p:nvPr/>
        </p:nvSpPr>
        <p:spPr bwMode="auto">
          <a:xfrm>
            <a:off x="1258888" y="404812"/>
            <a:ext cx="7427912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 eaLnBrk="1" hangingPunct="1"/>
            <a:r>
              <a:rPr lang="pt-BR" altLang="x-none" sz="2400" dirty="0" err="1">
                <a:latin typeface="Lato" charset="0"/>
              </a:rPr>
              <a:t>Different</a:t>
            </a:r>
            <a:r>
              <a:rPr lang="pt-BR" altLang="x-none" sz="2400" dirty="0">
                <a:latin typeface="Lato" charset="0"/>
              </a:rPr>
              <a:t> </a:t>
            </a:r>
            <a:r>
              <a:rPr lang="pt-BR" altLang="x-none" sz="2400" dirty="0" err="1">
                <a:latin typeface="Lato" charset="0"/>
              </a:rPr>
              <a:t>Modes</a:t>
            </a:r>
            <a:r>
              <a:rPr lang="pt-BR" altLang="x-none" sz="2400" dirty="0">
                <a:latin typeface="Lato" charset="0"/>
              </a:rPr>
              <a:t> </a:t>
            </a:r>
            <a:r>
              <a:rPr lang="pt-BR" altLang="x-none" sz="2400" dirty="0" err="1">
                <a:latin typeface="Lato" charset="0"/>
              </a:rPr>
              <a:t>and</a:t>
            </a:r>
            <a:r>
              <a:rPr lang="pt-BR" altLang="x-none" sz="2400" dirty="0">
                <a:latin typeface="Lato" charset="0"/>
              </a:rPr>
              <a:t> </a:t>
            </a:r>
            <a:r>
              <a:rPr lang="pt-BR" altLang="x-none" sz="2400" dirty="0" err="1">
                <a:latin typeface="Lato" charset="0"/>
              </a:rPr>
              <a:t>Cells</a:t>
            </a:r>
            <a:endParaRPr lang="pt-BR" altLang="x-none" sz="2400" dirty="0">
              <a:latin typeface="Lat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5973904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x-none" dirty="0" err="1">
                <a:latin typeface="Lato" charset="0"/>
              </a:rPr>
              <a:t>Jupyter</a:t>
            </a:r>
            <a:r>
              <a:rPr lang="pt-BR" altLang="x-none" dirty="0">
                <a:latin typeface="Lato" charset="0"/>
              </a:rPr>
              <a:t> 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14/05/2019</a:t>
            </a:r>
            <a:endParaRPr lang="pt-BR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PTS2019 - Data Analysis and Visualization I</a:t>
            </a:r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44FF9B-96D5-6844-86ED-F56F69979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17</a:t>
            </a:fld>
            <a:endParaRPr lang="pt-BR" altLang="x-none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C0BB53D-2A06-2943-89C2-1AA4A5736AAF}"/>
              </a:ext>
            </a:extLst>
          </p:cNvPr>
          <p:cNvSpPr txBox="1"/>
          <p:nvPr/>
        </p:nvSpPr>
        <p:spPr>
          <a:xfrm>
            <a:off x="45845" y="2780928"/>
            <a:ext cx="186230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>
                    <a:lumMod val="65000"/>
                  </a:schemeClr>
                </a:solidFill>
              </a:rPr>
              <a:t>Edit </a:t>
            </a:r>
          </a:p>
          <a:p>
            <a:pPr algn="ctr"/>
            <a:r>
              <a:rPr lang="en-US" sz="2800" dirty="0">
                <a:solidFill>
                  <a:schemeClr val="bg1">
                    <a:lumMod val="65000"/>
                  </a:schemeClr>
                </a:solidFill>
              </a:rPr>
              <a:t>Mode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69E12C1-B2C4-8A4B-877D-B6842C4BAA69}"/>
              </a:ext>
            </a:extLst>
          </p:cNvPr>
          <p:cNvSpPr txBox="1"/>
          <p:nvPr/>
        </p:nvSpPr>
        <p:spPr>
          <a:xfrm>
            <a:off x="106957" y="4563125"/>
            <a:ext cx="194476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>
                    <a:lumMod val="65000"/>
                  </a:schemeClr>
                </a:solidFill>
              </a:rPr>
              <a:t>Command </a:t>
            </a:r>
          </a:p>
          <a:p>
            <a:pPr algn="ctr"/>
            <a:r>
              <a:rPr lang="en-US" sz="2800" dirty="0">
                <a:solidFill>
                  <a:schemeClr val="bg1">
                    <a:lumMod val="65000"/>
                  </a:schemeClr>
                </a:solidFill>
              </a:rPr>
              <a:t>Mode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F518EEC-93BE-B749-B065-AC364D67D7BB}"/>
              </a:ext>
            </a:extLst>
          </p:cNvPr>
          <p:cNvGrpSpPr/>
          <p:nvPr/>
        </p:nvGrpSpPr>
        <p:grpSpPr>
          <a:xfrm>
            <a:off x="1835696" y="2897861"/>
            <a:ext cx="7139479" cy="2691379"/>
            <a:chOff x="1835696" y="1883247"/>
            <a:chExt cx="7139479" cy="2691379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90C9580D-32AF-7B46-8EA5-CF09752CFC54}"/>
                </a:ext>
              </a:extLst>
            </p:cNvPr>
            <p:cNvGrpSpPr/>
            <p:nvPr/>
          </p:nvGrpSpPr>
          <p:grpSpPr>
            <a:xfrm>
              <a:off x="1835696" y="1910330"/>
              <a:ext cx="2809217" cy="834306"/>
              <a:chOff x="1835696" y="1910330"/>
              <a:chExt cx="2809217" cy="834306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F6339CF8-66C1-C747-A724-FCF34C5FB94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69295" b="-6437"/>
              <a:stretch/>
            </p:blipFill>
            <p:spPr>
              <a:xfrm>
                <a:off x="1835696" y="1910330"/>
                <a:ext cx="2807639" cy="729942"/>
              </a:xfrm>
              <a:prstGeom prst="rect">
                <a:avLst/>
              </a:prstGeom>
            </p:spPr>
          </p:pic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D357275B-733B-0F41-954F-DA33FA1E127E}"/>
                  </a:ext>
                </a:extLst>
              </p:cNvPr>
              <p:cNvSpPr/>
              <p:nvPr/>
            </p:nvSpPr>
            <p:spPr>
              <a:xfrm>
                <a:off x="4356538" y="1924682"/>
                <a:ext cx="288375" cy="819954"/>
              </a:xfrm>
              <a:prstGeom prst="rect">
                <a:avLst/>
              </a:prstGeom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chemeClr val="bg1"/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88F31DF3-9B3A-1846-91DB-F138121EE9B2}"/>
                </a:ext>
              </a:extLst>
            </p:cNvPr>
            <p:cNvGrpSpPr/>
            <p:nvPr/>
          </p:nvGrpSpPr>
          <p:grpSpPr>
            <a:xfrm>
              <a:off x="1908150" y="3726806"/>
              <a:ext cx="2736764" cy="847820"/>
              <a:chOff x="1908150" y="3726806"/>
              <a:chExt cx="2736764" cy="847820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3A82F451-B5E4-2042-90E9-14EDA02F737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-1" t="-1" r="69040" b="-1"/>
              <a:stretch/>
            </p:blipFill>
            <p:spPr>
              <a:xfrm>
                <a:off x="1908150" y="3726806"/>
                <a:ext cx="2736202" cy="655509"/>
              </a:xfrm>
              <a:prstGeom prst="rect">
                <a:avLst/>
              </a:prstGeom>
            </p:spPr>
          </p:pic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A97A9CDA-943A-DC4E-8A31-9FA10AE5014D}"/>
                  </a:ext>
                </a:extLst>
              </p:cNvPr>
              <p:cNvSpPr/>
              <p:nvPr/>
            </p:nvSpPr>
            <p:spPr>
              <a:xfrm>
                <a:off x="4356539" y="3754672"/>
                <a:ext cx="288375" cy="819954"/>
              </a:xfrm>
              <a:prstGeom prst="rect">
                <a:avLst/>
              </a:prstGeom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chemeClr val="bg1"/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7E5BBB52-9A73-9644-8A5C-428AEF9843D1}"/>
                </a:ext>
              </a:extLst>
            </p:cNvPr>
            <p:cNvGrpSpPr/>
            <p:nvPr/>
          </p:nvGrpSpPr>
          <p:grpSpPr>
            <a:xfrm>
              <a:off x="4860032" y="3644583"/>
              <a:ext cx="4104456" cy="843680"/>
              <a:chOff x="4860032" y="3644583"/>
              <a:chExt cx="4104456" cy="843680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88921D6E-56E4-5243-BAAE-593E7B19289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r="55113" b="-4018"/>
              <a:stretch/>
            </p:blipFill>
            <p:spPr>
              <a:xfrm>
                <a:off x="4860032" y="3754672"/>
                <a:ext cx="4104456" cy="733591"/>
              </a:xfrm>
              <a:prstGeom prst="rect">
                <a:avLst/>
              </a:prstGeom>
            </p:spPr>
          </p:pic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C9B3923C-D643-E64D-87AA-DD3D3D3F53FB}"/>
                  </a:ext>
                </a:extLst>
              </p:cNvPr>
              <p:cNvSpPr/>
              <p:nvPr/>
            </p:nvSpPr>
            <p:spPr>
              <a:xfrm>
                <a:off x="8675893" y="3644583"/>
                <a:ext cx="288375" cy="819954"/>
              </a:xfrm>
              <a:prstGeom prst="rect">
                <a:avLst/>
              </a:prstGeom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chemeClr val="bg1"/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426DC043-1FCC-1942-A6A3-B5BDBD948EF6}"/>
                </a:ext>
              </a:extLst>
            </p:cNvPr>
            <p:cNvGrpSpPr/>
            <p:nvPr/>
          </p:nvGrpSpPr>
          <p:grpSpPr>
            <a:xfrm>
              <a:off x="4859592" y="1883247"/>
              <a:ext cx="4115583" cy="819954"/>
              <a:chOff x="4859592" y="1883247"/>
              <a:chExt cx="4115583" cy="819954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9E799121-AAE8-D549-93B1-E2C4D229359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r="55113"/>
              <a:stretch/>
            </p:blipFill>
            <p:spPr>
              <a:xfrm>
                <a:off x="4859592" y="1970996"/>
                <a:ext cx="4104456" cy="644457"/>
              </a:xfrm>
              <a:prstGeom prst="rect">
                <a:avLst/>
              </a:prstGeom>
            </p:spPr>
          </p:pic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EB2BE9B8-BA17-DA4B-8ABC-5014401BA649}"/>
                  </a:ext>
                </a:extLst>
              </p:cNvPr>
              <p:cNvSpPr/>
              <p:nvPr/>
            </p:nvSpPr>
            <p:spPr>
              <a:xfrm>
                <a:off x="8686800" y="1883247"/>
                <a:ext cx="288375" cy="819954"/>
              </a:xfrm>
              <a:prstGeom prst="rect">
                <a:avLst/>
              </a:prstGeom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chemeClr val="bg1"/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84918B65-D5F1-D747-B2EC-39B7573CDD55}"/>
              </a:ext>
            </a:extLst>
          </p:cNvPr>
          <p:cNvSpPr txBox="1"/>
          <p:nvPr/>
        </p:nvSpPr>
        <p:spPr>
          <a:xfrm>
            <a:off x="2345099" y="1916832"/>
            <a:ext cx="186230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>
                    <a:lumMod val="65000"/>
                  </a:schemeClr>
                </a:solidFill>
              </a:rPr>
              <a:t>Python </a:t>
            </a:r>
          </a:p>
          <a:p>
            <a:pPr algn="ctr"/>
            <a:r>
              <a:rPr lang="en-US" sz="2800" dirty="0">
                <a:solidFill>
                  <a:schemeClr val="bg1">
                    <a:lumMod val="65000"/>
                  </a:schemeClr>
                </a:solidFill>
              </a:rPr>
              <a:t>Cell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D4621B4-01CC-AE4D-A088-A4C1C2EFFBFB}"/>
              </a:ext>
            </a:extLst>
          </p:cNvPr>
          <p:cNvSpPr txBox="1"/>
          <p:nvPr/>
        </p:nvSpPr>
        <p:spPr>
          <a:xfrm>
            <a:off x="5981108" y="1916832"/>
            <a:ext cx="186230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>
                    <a:lumMod val="65000"/>
                  </a:schemeClr>
                </a:solidFill>
              </a:rPr>
              <a:t>Markdown</a:t>
            </a:r>
          </a:p>
          <a:p>
            <a:pPr algn="ctr"/>
            <a:r>
              <a:rPr lang="en-US" sz="2800" dirty="0">
                <a:solidFill>
                  <a:schemeClr val="bg1">
                    <a:lumMod val="65000"/>
                  </a:schemeClr>
                </a:solidFill>
              </a:rPr>
              <a:t>Cell</a:t>
            </a:r>
          </a:p>
        </p:txBody>
      </p:sp>
      <p:cxnSp>
        <p:nvCxnSpPr>
          <p:cNvPr id="27" name="Curved Connector 26">
            <a:extLst>
              <a:ext uri="{FF2B5EF4-FFF2-40B4-BE49-F238E27FC236}">
                <a16:creationId xmlns:a16="http://schemas.microsoft.com/office/drawing/2014/main" id="{90448EEB-05D3-7848-B1E5-394959ED1B28}"/>
              </a:ext>
            </a:extLst>
          </p:cNvPr>
          <p:cNvCxnSpPr>
            <a:cxnSpLocks/>
            <a:stCxn id="7" idx="2"/>
            <a:endCxn id="29" idx="1"/>
          </p:cNvCxnSpPr>
          <p:nvPr/>
        </p:nvCxnSpPr>
        <p:spPr>
          <a:xfrm rot="16200000" flipH="1">
            <a:off x="3681948" y="4991232"/>
            <a:ext cx="268675" cy="1080068"/>
          </a:xfrm>
          <a:prstGeom prst="curvedConnector2">
            <a:avLst/>
          </a:prstGeom>
          <a:ln w="104775">
            <a:solidFill>
              <a:srgbClr val="4B8BB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0F3C08DA-DF09-5D46-9A5E-F7D410D98094}"/>
              </a:ext>
            </a:extLst>
          </p:cNvPr>
          <p:cNvSpPr/>
          <p:nvPr/>
        </p:nvSpPr>
        <p:spPr>
          <a:xfrm>
            <a:off x="4356319" y="5373216"/>
            <a:ext cx="107915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Consolas" panose="020B0609020204030204" pitchFamily="49" charset="0"/>
                <a:ea typeface="Roboto Mono" pitchFamily="2" charset="0"/>
                <a:cs typeface="Consolas" panose="020B0609020204030204" pitchFamily="49" charset="0"/>
              </a:rPr>
              <a:t>H</a:t>
            </a:r>
          </a:p>
        </p:txBody>
      </p:sp>
      <p:cxnSp>
        <p:nvCxnSpPr>
          <p:cNvPr id="32" name="Curved Connector 31">
            <a:extLst>
              <a:ext uri="{FF2B5EF4-FFF2-40B4-BE49-F238E27FC236}">
                <a16:creationId xmlns:a16="http://schemas.microsoft.com/office/drawing/2014/main" id="{FB00163C-F93D-6C4F-B672-6AA17AE296EE}"/>
              </a:ext>
            </a:extLst>
          </p:cNvPr>
          <p:cNvCxnSpPr>
            <a:cxnSpLocks/>
            <a:stCxn id="14" idx="2"/>
            <a:endCxn id="29" idx="3"/>
          </p:cNvCxnSpPr>
          <p:nvPr/>
        </p:nvCxnSpPr>
        <p:spPr>
          <a:xfrm rot="5400000">
            <a:off x="6092502" y="4845845"/>
            <a:ext cx="162727" cy="1476790"/>
          </a:xfrm>
          <a:prstGeom prst="curvedConnector2">
            <a:avLst/>
          </a:prstGeom>
          <a:ln w="104775">
            <a:solidFill>
              <a:srgbClr val="4B8BB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239B1520-EBA3-3546-BE73-E48E48D5678C}"/>
              </a:ext>
            </a:extLst>
          </p:cNvPr>
          <p:cNvSpPr txBox="1"/>
          <p:nvPr/>
        </p:nvSpPr>
        <p:spPr>
          <a:xfrm>
            <a:off x="4427984" y="5874867"/>
            <a:ext cx="9252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>
                    <a:lumMod val="65000"/>
                  </a:schemeClr>
                </a:solidFill>
              </a:rPr>
              <a:t>Help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040D266-9EC1-884C-AB24-3C761387F1DB}"/>
              </a:ext>
            </a:extLst>
          </p:cNvPr>
          <p:cNvSpPr/>
          <p:nvPr/>
        </p:nvSpPr>
        <p:spPr>
          <a:xfrm>
            <a:off x="3851331" y="3501008"/>
            <a:ext cx="230484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Consolas" panose="020B0609020204030204" pitchFamily="49" charset="0"/>
                <a:ea typeface="Roboto Mono" pitchFamily="2" charset="0"/>
                <a:cs typeface="Consolas" panose="020B0609020204030204" pitchFamily="49" charset="0"/>
              </a:rPr>
              <a:t>Shift </a:t>
            </a:r>
          </a:p>
          <a:p>
            <a:pPr algn="ctr"/>
            <a:r>
              <a:rPr lang="en-US" sz="2400" dirty="0">
                <a:latin typeface="Consolas" panose="020B0609020204030204" pitchFamily="49" charset="0"/>
                <a:ea typeface="Roboto Mono" pitchFamily="2" charset="0"/>
                <a:cs typeface="Consolas" panose="020B0609020204030204" pitchFamily="49" charset="0"/>
              </a:rPr>
              <a:t>+ Enter</a:t>
            </a:r>
          </a:p>
        </p:txBody>
      </p:sp>
      <p:cxnSp>
        <p:nvCxnSpPr>
          <p:cNvPr id="41" name="Curved Connector 40">
            <a:extLst>
              <a:ext uri="{FF2B5EF4-FFF2-40B4-BE49-F238E27FC236}">
                <a16:creationId xmlns:a16="http://schemas.microsoft.com/office/drawing/2014/main" id="{DD256BFA-EA2D-FE45-B807-BAE0F7060013}"/>
              </a:ext>
            </a:extLst>
          </p:cNvPr>
          <p:cNvCxnSpPr>
            <a:cxnSpLocks/>
            <a:stCxn id="13" idx="2"/>
            <a:endCxn id="40" idx="3"/>
          </p:cNvCxnSpPr>
          <p:nvPr/>
        </p:nvCxnSpPr>
        <p:spPr>
          <a:xfrm rot="5400000">
            <a:off x="6390778" y="3395465"/>
            <a:ext cx="286440" cy="755644"/>
          </a:xfrm>
          <a:prstGeom prst="curvedConnector2">
            <a:avLst/>
          </a:prstGeom>
          <a:ln w="1047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urved Connector 45">
            <a:extLst>
              <a:ext uri="{FF2B5EF4-FFF2-40B4-BE49-F238E27FC236}">
                <a16:creationId xmlns:a16="http://schemas.microsoft.com/office/drawing/2014/main" id="{E59B4EA0-402C-3E44-8407-ABCC70C92938}"/>
              </a:ext>
            </a:extLst>
          </p:cNvPr>
          <p:cNvCxnSpPr>
            <a:cxnSpLocks/>
            <a:stCxn id="9" idx="2"/>
            <a:endCxn id="40" idx="1"/>
          </p:cNvCxnSpPr>
          <p:nvPr/>
        </p:nvCxnSpPr>
        <p:spPr>
          <a:xfrm rot="16200000" flipH="1">
            <a:off x="3414613" y="3479788"/>
            <a:ext cx="261621" cy="611815"/>
          </a:xfrm>
          <a:prstGeom prst="curvedConnector2">
            <a:avLst/>
          </a:prstGeom>
          <a:ln w="1047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3FDD037B-383A-BF41-B265-A603F9DC85E7}"/>
              </a:ext>
            </a:extLst>
          </p:cNvPr>
          <p:cNvSpPr txBox="1"/>
          <p:nvPr/>
        </p:nvSpPr>
        <p:spPr>
          <a:xfrm>
            <a:off x="4643335" y="4312883"/>
            <a:ext cx="9444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>
                    <a:lumMod val="65000"/>
                  </a:schemeClr>
                </a:solidFill>
              </a:rPr>
              <a:t>Run </a:t>
            </a:r>
          </a:p>
        </p:txBody>
      </p:sp>
      <p:sp>
        <p:nvSpPr>
          <p:cNvPr id="50" name="Título 6">
            <a:extLst>
              <a:ext uri="{FF2B5EF4-FFF2-40B4-BE49-F238E27FC236}">
                <a16:creationId xmlns:a16="http://schemas.microsoft.com/office/drawing/2014/main" id="{56CEC536-61E5-7749-9D66-A2013485FDD5}"/>
              </a:ext>
            </a:extLst>
          </p:cNvPr>
          <p:cNvSpPr txBox="1">
            <a:spLocks/>
          </p:cNvSpPr>
          <p:nvPr/>
        </p:nvSpPr>
        <p:spPr bwMode="auto">
          <a:xfrm>
            <a:off x="1258888" y="404812"/>
            <a:ext cx="7427912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 eaLnBrk="1" hangingPunct="1"/>
            <a:r>
              <a:rPr lang="pt-BR" altLang="x-none" sz="2400" dirty="0" err="1">
                <a:latin typeface="Lato" charset="0"/>
              </a:rPr>
              <a:t>Different</a:t>
            </a:r>
            <a:r>
              <a:rPr lang="pt-BR" altLang="x-none" sz="2400" dirty="0">
                <a:latin typeface="Lato" charset="0"/>
              </a:rPr>
              <a:t> </a:t>
            </a:r>
            <a:r>
              <a:rPr lang="pt-BR" altLang="x-none" sz="2400" dirty="0" err="1">
                <a:latin typeface="Lato" charset="0"/>
              </a:rPr>
              <a:t>Modes</a:t>
            </a:r>
            <a:r>
              <a:rPr lang="pt-BR" altLang="x-none" sz="2400" dirty="0">
                <a:latin typeface="Lato" charset="0"/>
              </a:rPr>
              <a:t> </a:t>
            </a:r>
            <a:r>
              <a:rPr lang="pt-BR" altLang="x-none" sz="2400" dirty="0" err="1">
                <a:latin typeface="Lato" charset="0"/>
              </a:rPr>
              <a:t>and</a:t>
            </a:r>
            <a:r>
              <a:rPr lang="pt-BR" altLang="x-none" sz="2400" dirty="0">
                <a:latin typeface="Lato" charset="0"/>
              </a:rPr>
              <a:t> </a:t>
            </a:r>
            <a:r>
              <a:rPr lang="pt-BR" altLang="x-none" sz="2400" dirty="0" err="1">
                <a:latin typeface="Lato" charset="0"/>
              </a:rPr>
              <a:t>Cells</a:t>
            </a:r>
            <a:endParaRPr lang="pt-BR" altLang="x-none" sz="2400" dirty="0">
              <a:latin typeface="Lat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3827211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x-none" dirty="0" err="1">
                <a:latin typeface="Lato" charset="0"/>
              </a:rPr>
              <a:t>NumPy</a:t>
            </a:r>
            <a:r>
              <a:rPr lang="pt-BR" altLang="x-none" dirty="0">
                <a:latin typeface="Lato" charset="0"/>
              </a:rPr>
              <a:t> </a:t>
            </a:r>
            <a:r>
              <a:rPr lang="pt-BR" altLang="x-none" sz="2000" dirty="0" err="1">
                <a:latin typeface="Lato" charset="0"/>
              </a:rPr>
              <a:t>Why</a:t>
            </a:r>
            <a:r>
              <a:rPr lang="pt-BR" altLang="x-none" sz="2000" dirty="0">
                <a:latin typeface="Lato" charset="0"/>
              </a:rPr>
              <a:t> </a:t>
            </a:r>
            <a:r>
              <a:rPr lang="pt-BR" altLang="x-none" sz="2000" dirty="0" err="1">
                <a:latin typeface="Lato" charset="0"/>
              </a:rPr>
              <a:t>you</a:t>
            </a:r>
            <a:r>
              <a:rPr lang="pt-BR" altLang="x-none" sz="2000" dirty="0">
                <a:latin typeface="Lato" charset="0"/>
              </a:rPr>
              <a:t> </a:t>
            </a:r>
            <a:r>
              <a:rPr lang="pt-BR" altLang="x-none" sz="2000" dirty="0" err="1">
                <a:latin typeface="Lato" charset="0"/>
              </a:rPr>
              <a:t>should</a:t>
            </a:r>
            <a:r>
              <a:rPr lang="pt-BR" altLang="x-none" sz="2000" dirty="0">
                <a:latin typeface="Lato" charset="0"/>
              </a:rPr>
              <a:t> use it </a:t>
            </a:r>
            <a:r>
              <a:rPr lang="pt-BR" altLang="x-none" sz="2000" dirty="0" err="1">
                <a:latin typeface="Lato" charset="0"/>
              </a:rPr>
              <a:t>now</a:t>
            </a:r>
            <a:r>
              <a:rPr lang="pt-BR" altLang="x-none" sz="2000" dirty="0">
                <a:latin typeface="Lato" charset="0"/>
              </a:rPr>
              <a:t>!!</a:t>
            </a:r>
            <a:endParaRPr lang="pt-BR" altLang="x-none" dirty="0">
              <a:latin typeface="Lato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14/05/2019</a:t>
            </a:r>
            <a:endParaRPr lang="pt-BR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PTS2019 - Data Analysis and Visualization I</a:t>
            </a:r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44FF9B-96D5-6844-86ED-F56F69979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18</a:t>
            </a:fld>
            <a:endParaRPr lang="pt-BR" altLang="x-none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B65B0AB-3425-974F-BF9D-F29BBA41BB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1484784"/>
            <a:ext cx="7962900" cy="12446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396425C-56B2-1B42-AF86-1926BCEB11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080" y="2708920"/>
            <a:ext cx="7975600" cy="14097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BAED434-6FC5-3F43-84DA-C2DDC11B07B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9895" r="1444" b="74537"/>
          <a:stretch/>
        </p:blipFill>
        <p:spPr>
          <a:xfrm>
            <a:off x="6586369" y="2673226"/>
            <a:ext cx="2021711" cy="1481088"/>
          </a:xfrm>
          <a:prstGeom prst="rect">
            <a:avLst/>
          </a:prstGeom>
          <a:effectLst>
            <a:outerShdw blurRad="127000" sx="107000" sy="107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352D4EE-DB9E-9B46-BC07-91872B5F24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9444" y="4869160"/>
            <a:ext cx="8001000" cy="6477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98036A5-3293-F442-BFF2-E79D1B1CF5E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0755" t="25997" r="584" b="49385"/>
          <a:stretch/>
        </p:blipFill>
        <p:spPr>
          <a:xfrm>
            <a:off x="6586368" y="4453000"/>
            <a:ext cx="2021711" cy="1431968"/>
          </a:xfrm>
          <a:prstGeom prst="rect">
            <a:avLst/>
          </a:prstGeom>
          <a:effectLst>
            <a:outerShdw blurRad="127000" sx="107000" sy="107000" algn="ctr" rotWithShape="0">
              <a:prstClr val="black">
                <a:alpha val="40000"/>
              </a:prstClr>
            </a:outerShdw>
          </a:effec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D375D7B-B964-6641-B082-FEDA5445D90E}"/>
              </a:ext>
            </a:extLst>
          </p:cNvPr>
          <p:cNvSpPr txBox="1"/>
          <p:nvPr/>
        </p:nvSpPr>
        <p:spPr>
          <a:xfrm>
            <a:off x="565493" y="4499828"/>
            <a:ext cx="24080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List comprehension</a:t>
            </a:r>
          </a:p>
        </p:txBody>
      </p:sp>
    </p:spTree>
    <p:extLst>
      <p:ext uri="{BB962C8B-B14F-4D97-AF65-F5344CB8AC3E}">
        <p14:creationId xmlns:p14="http://schemas.microsoft.com/office/powerpoint/2010/main" val="3345326011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x-none" dirty="0" err="1">
                <a:latin typeface="Lato" charset="0"/>
              </a:rPr>
              <a:t>NumPy</a:t>
            </a:r>
            <a:r>
              <a:rPr lang="pt-BR" altLang="x-none" dirty="0">
                <a:latin typeface="Lato" charset="0"/>
              </a:rPr>
              <a:t> </a:t>
            </a:r>
            <a:r>
              <a:rPr lang="pt-BR" altLang="x-none" sz="2400" dirty="0" err="1">
                <a:latin typeface="Lato" charset="0"/>
              </a:rPr>
              <a:t>Why</a:t>
            </a:r>
            <a:r>
              <a:rPr lang="pt-BR" altLang="x-none" sz="2400" dirty="0">
                <a:latin typeface="Lato" charset="0"/>
              </a:rPr>
              <a:t> </a:t>
            </a:r>
            <a:r>
              <a:rPr lang="pt-BR" altLang="x-none" sz="2400" dirty="0" err="1">
                <a:latin typeface="Lato" charset="0"/>
              </a:rPr>
              <a:t>you</a:t>
            </a:r>
            <a:r>
              <a:rPr lang="pt-BR" altLang="x-none" sz="2400" dirty="0">
                <a:latin typeface="Lato" charset="0"/>
              </a:rPr>
              <a:t> </a:t>
            </a:r>
            <a:r>
              <a:rPr lang="pt-BR" altLang="x-none" sz="2400" dirty="0" err="1">
                <a:latin typeface="Lato" charset="0"/>
              </a:rPr>
              <a:t>should</a:t>
            </a:r>
            <a:r>
              <a:rPr lang="pt-BR" altLang="x-none" sz="2400" dirty="0">
                <a:latin typeface="Lato" charset="0"/>
              </a:rPr>
              <a:t> use it </a:t>
            </a:r>
            <a:r>
              <a:rPr lang="pt-BR" altLang="x-none" sz="2400" dirty="0" err="1">
                <a:latin typeface="Lato" charset="0"/>
              </a:rPr>
              <a:t>now</a:t>
            </a:r>
            <a:r>
              <a:rPr lang="pt-BR" altLang="x-none" sz="2400" dirty="0">
                <a:latin typeface="Lato" charset="0"/>
              </a:rPr>
              <a:t>!!</a:t>
            </a:r>
            <a:endParaRPr lang="pt-BR" altLang="x-none" dirty="0">
              <a:latin typeface="Lato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14/05/2019</a:t>
            </a:r>
            <a:endParaRPr lang="pt-BR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PTS2019 - Data Analysis and Visualization I</a:t>
            </a:r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44FF9B-96D5-6844-86ED-F56F69979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19</a:t>
            </a:fld>
            <a:endParaRPr lang="pt-BR" altLang="x-none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B65B0AB-3425-974F-BF9D-F29BBA41BB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1484784"/>
            <a:ext cx="7962900" cy="12446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EBEA80C-2EA8-D944-BE16-0F388E20B3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944" y="2665352"/>
            <a:ext cx="7912100" cy="11303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B128ADB-1400-AC46-AC39-8F43E583286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9782" t="51876" r="1557" b="26099"/>
          <a:stretch/>
        </p:blipFill>
        <p:spPr>
          <a:xfrm>
            <a:off x="6065646" y="1825811"/>
            <a:ext cx="2649698" cy="1679082"/>
          </a:xfrm>
          <a:prstGeom prst="rect">
            <a:avLst/>
          </a:prstGeom>
          <a:effectLst>
            <a:outerShdw blurRad="127000" sx="107000" sy="107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66184F5-823C-9144-B21F-37D50C844D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7544" y="4396403"/>
            <a:ext cx="7975600" cy="11811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52D7B9C-C316-7646-8FBC-E69B6C34724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0000" t="75263" r="1339" b="868"/>
          <a:stretch/>
        </p:blipFill>
        <p:spPr>
          <a:xfrm>
            <a:off x="6065646" y="4201618"/>
            <a:ext cx="2649698" cy="1819670"/>
          </a:xfrm>
          <a:prstGeom prst="rect">
            <a:avLst/>
          </a:prstGeom>
          <a:effectLst>
            <a:outerShdw blurRad="127000" sx="107000" sy="107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24281693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FCE40B5E-6B4C-224B-AE7C-5BC51FBCDD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8888" y="404813"/>
            <a:ext cx="7427912" cy="720725"/>
          </a:xfrm>
        </p:spPr>
        <p:txBody>
          <a:bodyPr/>
          <a:lstStyle/>
          <a:p>
            <a:pPr indent="360363"/>
            <a:r>
              <a:rPr lang="en-US" dirty="0"/>
              <a:t>Zen of Python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FA121FE-F63C-1542-AEF3-EDF31141DDAA}"/>
              </a:ext>
            </a:extLst>
          </p:cNvPr>
          <p:cNvSpPr/>
          <p:nvPr/>
        </p:nvSpPr>
        <p:spPr>
          <a:xfrm>
            <a:off x="395536" y="1477228"/>
            <a:ext cx="8568952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2D961E"/>
                </a:solidFill>
                <a:latin typeface="Monaco" pitchFamily="2" charset="77"/>
              </a:rPr>
              <a:t>In [</a:t>
            </a:r>
            <a:r>
              <a:rPr lang="en-US" sz="1400" dirty="0">
                <a:solidFill>
                  <a:srgbClr val="2FE71A"/>
                </a:solidFill>
                <a:latin typeface="Monaco" pitchFamily="2" charset="77"/>
              </a:rPr>
              <a:t>1</a:t>
            </a:r>
            <a:r>
              <a:rPr lang="en-US" sz="1400" dirty="0">
                <a:solidFill>
                  <a:srgbClr val="2D961E"/>
                </a:solidFill>
                <a:latin typeface="Monaco" pitchFamily="2" charset="77"/>
              </a:rPr>
              <a:t>]: import</a:t>
            </a:r>
            <a:r>
              <a:rPr lang="en-US" sz="1400" dirty="0">
                <a:solidFill>
                  <a:srgbClr val="F2F2F2"/>
                </a:solidFill>
                <a:latin typeface="Monaco" pitchFamily="2" charset="77"/>
              </a:rPr>
              <a:t> </a:t>
            </a:r>
            <a:r>
              <a:rPr lang="en-US" sz="1400" dirty="0">
                <a:solidFill>
                  <a:srgbClr val="318BEE"/>
                </a:solidFill>
                <a:latin typeface="Monaco" pitchFamily="2" charset="77"/>
              </a:rPr>
              <a:t>this</a:t>
            </a:r>
            <a:r>
              <a:rPr lang="en-US" sz="1400" dirty="0">
                <a:latin typeface="Monaco" pitchFamily="2" charset="77"/>
              </a:rPr>
              <a:t>                                                           </a:t>
            </a:r>
          </a:p>
          <a:p>
            <a:r>
              <a:rPr lang="en-US" sz="1400" dirty="0">
                <a:latin typeface="Monaco" pitchFamily="2" charset="77"/>
              </a:rPr>
              <a:t>The Zen of Python, by Tim Peters</a:t>
            </a:r>
            <a:br>
              <a:rPr lang="en-US" sz="1400" dirty="0">
                <a:latin typeface="Monaco" pitchFamily="2" charset="77"/>
              </a:rPr>
            </a:br>
            <a:endParaRPr lang="en-US" sz="1400" dirty="0">
              <a:latin typeface="Monaco" pitchFamily="2" charset="77"/>
            </a:endParaRPr>
          </a:p>
          <a:p>
            <a:r>
              <a:rPr lang="en-US" sz="1400" dirty="0">
                <a:latin typeface="Monaco" pitchFamily="2" charset="77"/>
              </a:rPr>
              <a:t>Beautiful is better than ugly.</a:t>
            </a:r>
          </a:p>
          <a:p>
            <a:r>
              <a:rPr lang="en-US" sz="1400" dirty="0">
                <a:latin typeface="Monaco" pitchFamily="2" charset="77"/>
              </a:rPr>
              <a:t>Explicit is better than implicit.</a:t>
            </a:r>
          </a:p>
          <a:p>
            <a:r>
              <a:rPr lang="en-US" sz="1400" dirty="0">
                <a:latin typeface="Monaco" pitchFamily="2" charset="77"/>
              </a:rPr>
              <a:t>Simple is better than complex.</a:t>
            </a:r>
          </a:p>
          <a:p>
            <a:r>
              <a:rPr lang="en-US" sz="1400" dirty="0">
                <a:latin typeface="Monaco" pitchFamily="2" charset="77"/>
              </a:rPr>
              <a:t>Complex is better than complicated.</a:t>
            </a:r>
          </a:p>
          <a:p>
            <a:r>
              <a:rPr lang="en-US" sz="1400" dirty="0">
                <a:latin typeface="Monaco" pitchFamily="2" charset="77"/>
              </a:rPr>
              <a:t>Flat is better than nested.</a:t>
            </a:r>
          </a:p>
          <a:p>
            <a:r>
              <a:rPr lang="en-US" sz="1400" dirty="0">
                <a:latin typeface="Monaco" pitchFamily="2" charset="77"/>
              </a:rPr>
              <a:t>Sparse is better than dense.</a:t>
            </a:r>
          </a:p>
          <a:p>
            <a:r>
              <a:rPr lang="en-US" sz="1400" dirty="0">
                <a:latin typeface="Monaco" pitchFamily="2" charset="77"/>
              </a:rPr>
              <a:t>Readability counts.</a:t>
            </a:r>
          </a:p>
          <a:p>
            <a:r>
              <a:rPr lang="en-US" sz="1400" dirty="0">
                <a:latin typeface="Monaco" pitchFamily="2" charset="77"/>
              </a:rPr>
              <a:t>Special cases aren't special enough to break the rules.</a:t>
            </a:r>
          </a:p>
          <a:p>
            <a:r>
              <a:rPr lang="en-US" sz="1400" dirty="0">
                <a:latin typeface="Monaco" pitchFamily="2" charset="77"/>
              </a:rPr>
              <a:t>Although practicality beats purity.</a:t>
            </a:r>
          </a:p>
          <a:p>
            <a:r>
              <a:rPr lang="en-US" sz="1400" dirty="0">
                <a:latin typeface="Monaco" pitchFamily="2" charset="77"/>
              </a:rPr>
              <a:t>Errors should never pass silently.</a:t>
            </a:r>
          </a:p>
          <a:p>
            <a:r>
              <a:rPr lang="en-US" sz="1400" dirty="0">
                <a:latin typeface="Monaco" pitchFamily="2" charset="77"/>
              </a:rPr>
              <a:t>Unless explicitly silenced.</a:t>
            </a:r>
          </a:p>
          <a:p>
            <a:r>
              <a:rPr lang="en-US" sz="1400" dirty="0">
                <a:latin typeface="Monaco" pitchFamily="2" charset="77"/>
              </a:rPr>
              <a:t>In the face of ambiguity, refuse the temptation to guess.</a:t>
            </a:r>
          </a:p>
          <a:p>
            <a:r>
              <a:rPr lang="en-US" sz="1400" dirty="0">
                <a:latin typeface="Monaco" pitchFamily="2" charset="77"/>
              </a:rPr>
              <a:t>There should be one-- and preferably only one --obvious way to do it.</a:t>
            </a:r>
          </a:p>
          <a:p>
            <a:r>
              <a:rPr lang="en-US" sz="1400" dirty="0">
                <a:latin typeface="Monaco" pitchFamily="2" charset="77"/>
              </a:rPr>
              <a:t>Although that way may not be obvious at first unless you're Dutch.</a:t>
            </a:r>
          </a:p>
          <a:p>
            <a:r>
              <a:rPr lang="en-US" sz="1400" dirty="0">
                <a:latin typeface="Monaco" pitchFamily="2" charset="77"/>
              </a:rPr>
              <a:t>Now is better than never.</a:t>
            </a:r>
          </a:p>
          <a:p>
            <a:r>
              <a:rPr lang="en-US" sz="1400" dirty="0">
                <a:latin typeface="Monaco" pitchFamily="2" charset="77"/>
              </a:rPr>
              <a:t>Although never is often better than *right* now.</a:t>
            </a:r>
          </a:p>
          <a:p>
            <a:r>
              <a:rPr lang="en-US" sz="1400" dirty="0">
                <a:latin typeface="Monaco" pitchFamily="2" charset="77"/>
              </a:rPr>
              <a:t>If the implementation is hard to explain, it's a bad idea.</a:t>
            </a:r>
          </a:p>
          <a:p>
            <a:r>
              <a:rPr lang="en-US" sz="1400" dirty="0">
                <a:latin typeface="Monaco" pitchFamily="2" charset="77"/>
              </a:rPr>
              <a:t>If the implementation is easy to explain, it may be a good idea.</a:t>
            </a:r>
          </a:p>
          <a:p>
            <a:r>
              <a:rPr lang="en-US" sz="1400" dirty="0">
                <a:latin typeface="Monaco" pitchFamily="2" charset="77"/>
              </a:rPr>
              <a:t>Namespaces are one honking great idea -- let's do more of those!</a:t>
            </a:r>
            <a:endParaRPr lang="en-US" sz="1400" dirty="0">
              <a:effectLst/>
              <a:latin typeface="Monaco" pitchFamily="2" charset="77"/>
            </a:endParaRPr>
          </a:p>
        </p:txBody>
      </p:sp>
    </p:spTree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x-none" dirty="0" err="1">
                <a:latin typeface="Lato" charset="0"/>
              </a:rPr>
              <a:t>NumPy</a:t>
            </a:r>
            <a:r>
              <a:rPr lang="pt-BR" altLang="x-none" dirty="0">
                <a:latin typeface="Lato" charset="0"/>
              </a:rPr>
              <a:t> </a:t>
            </a:r>
            <a:r>
              <a:rPr lang="pt-BR" altLang="x-none" sz="2400" dirty="0" err="1">
                <a:latin typeface="Lato" charset="0"/>
              </a:rPr>
              <a:t>Why</a:t>
            </a:r>
            <a:r>
              <a:rPr lang="pt-BR" altLang="x-none" sz="2400" dirty="0">
                <a:latin typeface="Lato" charset="0"/>
              </a:rPr>
              <a:t> </a:t>
            </a:r>
            <a:r>
              <a:rPr lang="pt-BR" altLang="x-none" sz="2400" dirty="0" err="1">
                <a:latin typeface="Lato" charset="0"/>
              </a:rPr>
              <a:t>you</a:t>
            </a:r>
            <a:r>
              <a:rPr lang="pt-BR" altLang="x-none" sz="2400" dirty="0">
                <a:latin typeface="Lato" charset="0"/>
              </a:rPr>
              <a:t> </a:t>
            </a:r>
            <a:r>
              <a:rPr lang="pt-BR" altLang="x-none" sz="2400" dirty="0" err="1">
                <a:latin typeface="Lato" charset="0"/>
              </a:rPr>
              <a:t>should</a:t>
            </a:r>
            <a:r>
              <a:rPr lang="pt-BR" altLang="x-none" sz="2400" dirty="0">
                <a:latin typeface="Lato" charset="0"/>
              </a:rPr>
              <a:t> use it </a:t>
            </a:r>
            <a:r>
              <a:rPr lang="pt-BR" altLang="x-none" sz="2400" dirty="0" err="1">
                <a:latin typeface="Lato" charset="0"/>
              </a:rPr>
              <a:t>now</a:t>
            </a:r>
            <a:r>
              <a:rPr lang="pt-BR" altLang="x-none" sz="2400" dirty="0">
                <a:latin typeface="Lato" charset="0"/>
              </a:rPr>
              <a:t>!!</a:t>
            </a:r>
            <a:endParaRPr lang="pt-BR" altLang="x-none" dirty="0">
              <a:latin typeface="Lato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14/05/2019</a:t>
            </a:r>
            <a:endParaRPr lang="pt-BR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PTS2019 - Data Analysis and Visualization I</a:t>
            </a:r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44FF9B-96D5-6844-86ED-F56F69979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20</a:t>
            </a:fld>
            <a:endParaRPr lang="pt-BR" altLang="x-none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B27C960-BE25-AB44-B0AE-E336AFA504FF}"/>
              </a:ext>
            </a:extLst>
          </p:cNvPr>
          <p:cNvGrpSpPr/>
          <p:nvPr/>
        </p:nvGrpSpPr>
        <p:grpSpPr>
          <a:xfrm>
            <a:off x="376203" y="1556792"/>
            <a:ext cx="5950024" cy="2496967"/>
            <a:chOff x="1574304" y="1292073"/>
            <a:chExt cx="5950024" cy="2496967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2D396AB-FFBB-DF47-ACA9-E110E0C9383D}"/>
                </a:ext>
              </a:extLst>
            </p:cNvPr>
            <p:cNvSpPr txBox="1"/>
            <p:nvPr/>
          </p:nvSpPr>
          <p:spPr>
            <a:xfrm>
              <a:off x="1574304" y="1664570"/>
              <a:ext cx="5950024" cy="147732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9437FF"/>
                  </a:solidFill>
                  <a:latin typeface="Consolas" panose="020B0609020204030204" pitchFamily="49" charset="0"/>
                  <a:ea typeface="Roboto Mono" pitchFamily="2" charset="0"/>
                  <a:cs typeface="Consolas" panose="020B0609020204030204" pitchFamily="49" charset="0"/>
                </a:rPr>
                <a:t>%%</a:t>
              </a:r>
              <a:r>
                <a:rPr lang="en-US" dirty="0" err="1">
                  <a:latin typeface="Consolas" panose="020B0609020204030204" pitchFamily="49" charset="0"/>
                  <a:ea typeface="Roboto Mono" pitchFamily="2" charset="0"/>
                  <a:cs typeface="Consolas" panose="020B0609020204030204" pitchFamily="49" charset="0"/>
                </a:rPr>
                <a:t>timeit</a:t>
              </a:r>
              <a:endParaRPr lang="en-US" dirty="0">
                <a:latin typeface="Consolas" panose="020B0609020204030204" pitchFamily="49" charset="0"/>
                <a:ea typeface="Roboto Mono" pitchFamily="2" charset="0"/>
                <a:cs typeface="Consolas" panose="020B0609020204030204" pitchFamily="49" charset="0"/>
              </a:endParaRPr>
            </a:p>
            <a:p>
              <a:r>
                <a:rPr lang="en-US" dirty="0" err="1">
                  <a:latin typeface="Consolas" panose="020B0609020204030204" pitchFamily="49" charset="0"/>
                  <a:ea typeface="Roboto Mono" pitchFamily="2" charset="0"/>
                  <a:cs typeface="Consolas" panose="020B0609020204030204" pitchFamily="49" charset="0"/>
                </a:rPr>
                <a:t>x_list</a:t>
              </a:r>
              <a:r>
                <a:rPr lang="en-US" dirty="0">
                  <a:latin typeface="Consolas" panose="020B0609020204030204" pitchFamily="49" charset="0"/>
                  <a:ea typeface="Roboto Mono" pitchFamily="2" charset="0"/>
                  <a:cs typeface="Consolas" panose="020B0609020204030204" pitchFamily="49" charset="0"/>
                </a:rPr>
                <a:t> </a:t>
              </a:r>
              <a:r>
                <a:rPr lang="en-US" b="1" dirty="0">
                  <a:solidFill>
                    <a:srgbClr val="9437FF"/>
                  </a:solidFill>
                  <a:latin typeface="Consolas" panose="020B0609020204030204" pitchFamily="49" charset="0"/>
                  <a:ea typeface="Roboto Mono" pitchFamily="2" charset="0"/>
                  <a:cs typeface="Consolas" panose="020B0609020204030204" pitchFamily="49" charset="0"/>
                </a:rPr>
                <a:t>=</a:t>
              </a:r>
              <a:r>
                <a:rPr lang="en-US" dirty="0">
                  <a:latin typeface="Consolas" panose="020B0609020204030204" pitchFamily="49" charset="0"/>
                  <a:ea typeface="Roboto Mono" pitchFamily="2" charset="0"/>
                  <a:cs typeface="Consolas" panose="020B0609020204030204" pitchFamily="49" charset="0"/>
                </a:rPr>
                <a:t> </a:t>
              </a:r>
              <a:r>
                <a:rPr lang="en-US" dirty="0">
                  <a:solidFill>
                    <a:srgbClr val="008F00"/>
                  </a:solidFill>
                  <a:latin typeface="Consolas" panose="020B0609020204030204" pitchFamily="49" charset="0"/>
                  <a:ea typeface="Roboto Mono" pitchFamily="2" charset="0"/>
                  <a:cs typeface="Consolas" panose="020B0609020204030204" pitchFamily="49" charset="0"/>
                </a:rPr>
                <a:t>range</a:t>
              </a:r>
              <a:r>
                <a:rPr lang="en-US" dirty="0">
                  <a:latin typeface="Consolas" panose="020B0609020204030204" pitchFamily="49" charset="0"/>
                  <a:ea typeface="Roboto Mono" pitchFamily="2" charset="0"/>
                  <a:cs typeface="Consolas" panose="020B0609020204030204" pitchFamily="49" charset="0"/>
                </a:rPr>
                <a:t>(</a:t>
              </a:r>
              <a:r>
                <a:rPr lang="en-US" dirty="0">
                  <a:solidFill>
                    <a:srgbClr val="9437FF"/>
                  </a:solidFill>
                  <a:latin typeface="Consolas" panose="020B0609020204030204" pitchFamily="49" charset="0"/>
                  <a:ea typeface="Roboto Mono" pitchFamily="2" charset="0"/>
                  <a:cs typeface="Consolas" panose="020B0609020204030204" pitchFamily="49" charset="0"/>
                </a:rPr>
                <a:t>-</a:t>
              </a:r>
              <a:r>
                <a:rPr lang="en-US" dirty="0">
                  <a:solidFill>
                    <a:srgbClr val="008F00"/>
                  </a:solidFill>
                  <a:latin typeface="Consolas" panose="020B0609020204030204" pitchFamily="49" charset="0"/>
                  <a:ea typeface="Roboto Mono" pitchFamily="2" charset="0"/>
                  <a:cs typeface="Consolas" panose="020B0609020204030204" pitchFamily="49" charset="0"/>
                </a:rPr>
                <a:t>1</a:t>
              </a:r>
              <a:r>
                <a:rPr lang="en-US" dirty="0">
                  <a:latin typeface="Consolas" panose="020B0609020204030204" pitchFamily="49" charset="0"/>
                  <a:ea typeface="Roboto Mono" pitchFamily="2" charset="0"/>
                  <a:cs typeface="Consolas" panose="020B0609020204030204" pitchFamily="49" charset="0"/>
                </a:rPr>
                <a:t>, </a:t>
              </a:r>
              <a:r>
                <a:rPr lang="en-US" dirty="0">
                  <a:solidFill>
                    <a:srgbClr val="008F00"/>
                  </a:solidFill>
                  <a:latin typeface="Consolas" panose="020B0609020204030204" pitchFamily="49" charset="0"/>
                  <a:ea typeface="Roboto Mono" pitchFamily="2" charset="0"/>
                  <a:cs typeface="Consolas" panose="020B0609020204030204" pitchFamily="49" charset="0"/>
                </a:rPr>
                <a:t>6</a:t>
              </a:r>
              <a:r>
                <a:rPr lang="en-US" dirty="0">
                  <a:latin typeface="Consolas" panose="020B0609020204030204" pitchFamily="49" charset="0"/>
                  <a:ea typeface="Roboto Mono" pitchFamily="2" charset="0"/>
                  <a:cs typeface="Consolas" panose="020B0609020204030204" pitchFamily="49" charset="0"/>
                </a:rPr>
                <a:t>)</a:t>
              </a:r>
            </a:p>
            <a:p>
              <a:r>
                <a:rPr lang="en-US" dirty="0" err="1">
                  <a:latin typeface="Consolas" panose="020B0609020204030204" pitchFamily="49" charset="0"/>
                  <a:ea typeface="Roboto Mono" pitchFamily="2" charset="0"/>
                  <a:cs typeface="Consolas" panose="020B0609020204030204" pitchFamily="49" charset="0"/>
                </a:rPr>
                <a:t>y_list</a:t>
              </a:r>
              <a:r>
                <a:rPr lang="en-US" dirty="0">
                  <a:latin typeface="Consolas" panose="020B0609020204030204" pitchFamily="49" charset="0"/>
                  <a:ea typeface="Roboto Mono" pitchFamily="2" charset="0"/>
                  <a:cs typeface="Consolas" panose="020B0609020204030204" pitchFamily="49" charset="0"/>
                </a:rPr>
                <a:t> </a:t>
              </a:r>
              <a:r>
                <a:rPr lang="en-US" b="1" dirty="0">
                  <a:solidFill>
                    <a:srgbClr val="9437FF"/>
                  </a:solidFill>
                  <a:latin typeface="Consolas" panose="020B0609020204030204" pitchFamily="49" charset="0"/>
                  <a:ea typeface="Roboto Mono" pitchFamily="2" charset="0"/>
                  <a:cs typeface="Consolas" panose="020B0609020204030204" pitchFamily="49" charset="0"/>
                </a:rPr>
                <a:t>=</a:t>
              </a:r>
              <a:r>
                <a:rPr lang="en-US" dirty="0">
                  <a:latin typeface="Consolas" panose="020B0609020204030204" pitchFamily="49" charset="0"/>
                  <a:ea typeface="Roboto Mono" pitchFamily="2" charset="0"/>
                  <a:cs typeface="Consolas" panose="020B0609020204030204" pitchFamily="49" charset="0"/>
                </a:rPr>
                <a:t> []</a:t>
              </a:r>
            </a:p>
            <a:p>
              <a:r>
                <a:rPr lang="en-US" b="1" dirty="0">
                  <a:solidFill>
                    <a:srgbClr val="008F00"/>
                  </a:solidFill>
                  <a:latin typeface="Consolas" panose="020B0609020204030204" pitchFamily="49" charset="0"/>
                  <a:ea typeface="Roboto Mono" pitchFamily="2" charset="0"/>
                  <a:cs typeface="Consolas" panose="020B0609020204030204" pitchFamily="49" charset="0"/>
                </a:rPr>
                <a:t>for</a:t>
              </a:r>
              <a:r>
                <a:rPr lang="en-US" dirty="0">
                  <a:latin typeface="Consolas" panose="020B0609020204030204" pitchFamily="49" charset="0"/>
                  <a:ea typeface="Roboto Mono" pitchFamily="2" charset="0"/>
                  <a:cs typeface="Consolas" panose="020B0609020204030204" pitchFamily="49" charset="0"/>
                </a:rPr>
                <a:t> x </a:t>
              </a:r>
              <a:r>
                <a:rPr lang="en-US" b="1" dirty="0">
                  <a:solidFill>
                    <a:srgbClr val="008F00"/>
                  </a:solidFill>
                  <a:latin typeface="Consolas" panose="020B0609020204030204" pitchFamily="49" charset="0"/>
                  <a:ea typeface="Roboto Mono" pitchFamily="2" charset="0"/>
                  <a:cs typeface="Consolas" panose="020B0609020204030204" pitchFamily="49" charset="0"/>
                </a:rPr>
                <a:t>in</a:t>
              </a:r>
              <a:r>
                <a:rPr lang="en-US" dirty="0">
                  <a:latin typeface="Consolas" panose="020B0609020204030204" pitchFamily="49" charset="0"/>
                  <a:ea typeface="Roboto Mono" pitchFamily="2" charset="0"/>
                  <a:cs typeface="Consolas" panose="020B0609020204030204" pitchFamily="49" charset="0"/>
                </a:rPr>
                <a:t> </a:t>
              </a:r>
              <a:r>
                <a:rPr lang="en-US" dirty="0" err="1">
                  <a:latin typeface="Consolas" panose="020B0609020204030204" pitchFamily="49" charset="0"/>
                  <a:ea typeface="Roboto Mono" pitchFamily="2" charset="0"/>
                  <a:cs typeface="Consolas" panose="020B0609020204030204" pitchFamily="49" charset="0"/>
                </a:rPr>
                <a:t>x_list</a:t>
              </a:r>
              <a:r>
                <a:rPr lang="en-US" dirty="0">
                  <a:latin typeface="Consolas" panose="020B0609020204030204" pitchFamily="49" charset="0"/>
                  <a:ea typeface="Roboto Mono" pitchFamily="2" charset="0"/>
                  <a:cs typeface="Consolas" panose="020B0609020204030204" pitchFamily="49" charset="0"/>
                </a:rPr>
                <a:t>:</a:t>
              </a:r>
            </a:p>
            <a:p>
              <a:r>
                <a:rPr lang="en-US" dirty="0">
                  <a:latin typeface="Consolas" panose="020B0609020204030204" pitchFamily="49" charset="0"/>
                  <a:ea typeface="Roboto Mono" pitchFamily="2" charset="0"/>
                  <a:cs typeface="Consolas" panose="020B0609020204030204" pitchFamily="49" charset="0"/>
                </a:rPr>
                <a:t>    </a:t>
              </a:r>
              <a:r>
                <a:rPr lang="en-US" dirty="0" err="1">
                  <a:latin typeface="Consolas" panose="020B0609020204030204" pitchFamily="49" charset="0"/>
                  <a:ea typeface="Roboto Mono" pitchFamily="2" charset="0"/>
                  <a:cs typeface="Consolas" panose="020B0609020204030204" pitchFamily="49" charset="0"/>
                </a:rPr>
                <a:t>y_list.append</a:t>
              </a:r>
              <a:r>
                <a:rPr lang="en-US" dirty="0">
                  <a:latin typeface="Consolas" panose="020B0609020204030204" pitchFamily="49" charset="0"/>
                  <a:ea typeface="Roboto Mono" pitchFamily="2" charset="0"/>
                  <a:cs typeface="Consolas" panose="020B0609020204030204" pitchFamily="49" charset="0"/>
                </a:rPr>
                <a:t>(x </a:t>
              </a:r>
              <a:r>
                <a:rPr lang="en-US" dirty="0">
                  <a:solidFill>
                    <a:srgbClr val="9437FF"/>
                  </a:solidFill>
                  <a:latin typeface="Consolas" panose="020B0609020204030204" pitchFamily="49" charset="0"/>
                  <a:ea typeface="Roboto Mono" pitchFamily="2" charset="0"/>
                  <a:cs typeface="Consolas" panose="020B0609020204030204" pitchFamily="49" charset="0"/>
                </a:rPr>
                <a:t>**</a:t>
              </a:r>
              <a:r>
                <a:rPr lang="en-US" dirty="0">
                  <a:latin typeface="Consolas" panose="020B0609020204030204" pitchFamily="49" charset="0"/>
                  <a:ea typeface="Roboto Mono" pitchFamily="2" charset="0"/>
                  <a:cs typeface="Consolas" panose="020B0609020204030204" pitchFamily="49" charset="0"/>
                </a:rPr>
                <a:t> </a:t>
              </a:r>
              <a:r>
                <a:rPr lang="en-US" dirty="0">
                  <a:solidFill>
                    <a:srgbClr val="008F00"/>
                  </a:solidFill>
                  <a:latin typeface="Consolas" panose="020B0609020204030204" pitchFamily="49" charset="0"/>
                  <a:ea typeface="Roboto Mono" pitchFamily="2" charset="0"/>
                  <a:cs typeface="Consolas" panose="020B0609020204030204" pitchFamily="49" charset="0"/>
                </a:rPr>
                <a:t>2</a:t>
              </a:r>
              <a:r>
                <a:rPr lang="en-US" dirty="0">
                  <a:latin typeface="Consolas" panose="020B0609020204030204" pitchFamily="49" charset="0"/>
                  <a:ea typeface="Roboto Mono" pitchFamily="2" charset="0"/>
                  <a:cs typeface="Consolas" panose="020B0609020204030204" pitchFamily="49" charset="0"/>
                </a:rPr>
                <a:t>)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40452EE-A54C-8444-8CF7-01B0B29ABA92}"/>
                </a:ext>
              </a:extLst>
            </p:cNvPr>
            <p:cNvSpPr/>
            <p:nvPr/>
          </p:nvSpPr>
          <p:spPr>
            <a:xfrm>
              <a:off x="1574304" y="3142709"/>
              <a:ext cx="5950024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2.03 µs ± 15.8 ns per loop (mean ± std. dev. of 7 runs, 100000 loops each)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388E9A6-2571-284D-ADD6-443983666B00}"/>
                </a:ext>
              </a:extLst>
            </p:cNvPr>
            <p:cNvSpPr txBox="1"/>
            <p:nvPr/>
          </p:nvSpPr>
          <p:spPr>
            <a:xfrm>
              <a:off x="1579253" y="1292073"/>
              <a:ext cx="19111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Using a </a:t>
              </a:r>
              <a:r>
                <a:rPr lang="en-US" b="1" dirty="0">
                  <a:latin typeface="Consolas" panose="020B0609020204030204" pitchFamily="49" charset="0"/>
                  <a:cs typeface="Consolas" panose="020B0609020204030204" pitchFamily="49" charset="0"/>
                </a:rPr>
                <a:t>for</a:t>
              </a:r>
              <a:r>
                <a:rPr lang="en-US" dirty="0"/>
                <a:t> loop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5340C2CE-E60C-754A-9C79-6324129C8584}"/>
              </a:ext>
            </a:extLst>
          </p:cNvPr>
          <p:cNvGrpSpPr/>
          <p:nvPr/>
        </p:nvGrpSpPr>
        <p:grpSpPr>
          <a:xfrm>
            <a:off x="2708825" y="4306889"/>
            <a:ext cx="5950024" cy="1991081"/>
            <a:chOff x="2708825" y="4306889"/>
            <a:chExt cx="5950024" cy="1991081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0FAA592-3598-BE43-A806-FB04CD176365}"/>
                </a:ext>
              </a:extLst>
            </p:cNvPr>
            <p:cNvSpPr txBox="1"/>
            <p:nvPr/>
          </p:nvSpPr>
          <p:spPr>
            <a:xfrm>
              <a:off x="2708825" y="4725144"/>
              <a:ext cx="5950024" cy="92333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9437FF"/>
                  </a:solidFill>
                  <a:latin typeface="Consolas" panose="020B0609020204030204" pitchFamily="49" charset="0"/>
                  <a:ea typeface="Roboto Mono" pitchFamily="2" charset="0"/>
                  <a:cs typeface="Consolas" panose="020B0609020204030204" pitchFamily="49" charset="0"/>
                </a:rPr>
                <a:t>%%</a:t>
              </a:r>
              <a:r>
                <a:rPr lang="en-US" dirty="0" err="1">
                  <a:latin typeface="Consolas" panose="020B0609020204030204" pitchFamily="49" charset="0"/>
                  <a:ea typeface="Roboto Mono" pitchFamily="2" charset="0"/>
                  <a:cs typeface="Consolas" panose="020B0609020204030204" pitchFamily="49" charset="0"/>
                </a:rPr>
                <a:t>timeit</a:t>
              </a:r>
              <a:endParaRPr lang="en-US" dirty="0">
                <a:latin typeface="Consolas" panose="020B0609020204030204" pitchFamily="49" charset="0"/>
                <a:ea typeface="Roboto Mono" pitchFamily="2" charset="0"/>
                <a:cs typeface="Consolas" panose="020B0609020204030204" pitchFamily="49" charset="0"/>
              </a:endParaRPr>
            </a:p>
            <a:p>
              <a:r>
                <a:rPr lang="en-US" dirty="0" err="1">
                  <a:latin typeface="Consolas" panose="020B0609020204030204" pitchFamily="49" charset="0"/>
                  <a:ea typeface="Roboto Mono" pitchFamily="2" charset="0"/>
                  <a:cs typeface="Consolas" panose="020B0609020204030204" pitchFamily="49" charset="0"/>
                </a:rPr>
                <a:t>x_list</a:t>
              </a:r>
              <a:r>
                <a:rPr lang="en-US" b="1" dirty="0">
                  <a:solidFill>
                    <a:srgbClr val="9437FF"/>
                  </a:solidFill>
                  <a:latin typeface="Consolas" panose="020B0609020204030204" pitchFamily="49" charset="0"/>
                  <a:ea typeface="Roboto Mono" pitchFamily="2" charset="0"/>
                  <a:cs typeface="Consolas" panose="020B0609020204030204" pitchFamily="49" charset="0"/>
                </a:rPr>
                <a:t> = </a:t>
              </a:r>
              <a:r>
                <a:rPr lang="en-US" dirty="0">
                  <a:solidFill>
                    <a:srgbClr val="008F00"/>
                  </a:solidFill>
                  <a:latin typeface="Consolas" panose="020B0609020204030204" pitchFamily="49" charset="0"/>
                  <a:ea typeface="Roboto Mono" pitchFamily="2" charset="0"/>
                  <a:cs typeface="Consolas" panose="020B0609020204030204" pitchFamily="49" charset="0"/>
                </a:rPr>
                <a:t>range</a:t>
              </a:r>
              <a:r>
                <a:rPr lang="en-US" dirty="0">
                  <a:latin typeface="Consolas" panose="020B0609020204030204" pitchFamily="49" charset="0"/>
                  <a:ea typeface="Roboto Mono" pitchFamily="2" charset="0"/>
                  <a:cs typeface="Consolas" panose="020B0609020204030204" pitchFamily="49" charset="0"/>
                </a:rPr>
                <a:t>(</a:t>
              </a:r>
              <a:r>
                <a:rPr lang="en-US" dirty="0">
                  <a:solidFill>
                    <a:srgbClr val="9437FF"/>
                  </a:solidFill>
                  <a:latin typeface="Consolas" panose="020B0609020204030204" pitchFamily="49" charset="0"/>
                  <a:ea typeface="Roboto Mono" pitchFamily="2" charset="0"/>
                  <a:cs typeface="Consolas" panose="020B0609020204030204" pitchFamily="49" charset="0"/>
                </a:rPr>
                <a:t>-</a:t>
              </a:r>
              <a:r>
                <a:rPr lang="en-US" dirty="0">
                  <a:solidFill>
                    <a:srgbClr val="008F00"/>
                  </a:solidFill>
                  <a:latin typeface="Consolas" panose="020B0609020204030204" pitchFamily="49" charset="0"/>
                  <a:ea typeface="Roboto Mono" pitchFamily="2" charset="0"/>
                  <a:cs typeface="Consolas" panose="020B0609020204030204" pitchFamily="49" charset="0"/>
                </a:rPr>
                <a:t>1</a:t>
              </a:r>
              <a:r>
                <a:rPr lang="en-US" dirty="0">
                  <a:latin typeface="Consolas" panose="020B0609020204030204" pitchFamily="49" charset="0"/>
                  <a:ea typeface="Roboto Mono" pitchFamily="2" charset="0"/>
                  <a:cs typeface="Consolas" panose="020B0609020204030204" pitchFamily="49" charset="0"/>
                </a:rPr>
                <a:t>, </a:t>
              </a:r>
              <a:r>
                <a:rPr lang="en-US" dirty="0">
                  <a:solidFill>
                    <a:srgbClr val="008F00"/>
                  </a:solidFill>
                  <a:latin typeface="Consolas" panose="020B0609020204030204" pitchFamily="49" charset="0"/>
                  <a:ea typeface="Roboto Mono" pitchFamily="2" charset="0"/>
                  <a:cs typeface="Consolas" panose="020B0609020204030204" pitchFamily="49" charset="0"/>
                </a:rPr>
                <a:t>6</a:t>
              </a:r>
              <a:r>
                <a:rPr lang="en-US" dirty="0">
                  <a:latin typeface="Consolas" panose="020B0609020204030204" pitchFamily="49" charset="0"/>
                  <a:ea typeface="Roboto Mono" pitchFamily="2" charset="0"/>
                  <a:cs typeface="Consolas" panose="020B0609020204030204" pitchFamily="49" charset="0"/>
                </a:rPr>
                <a:t>)</a:t>
              </a:r>
            </a:p>
            <a:p>
              <a:r>
                <a:rPr lang="en-US" dirty="0" err="1">
                  <a:latin typeface="Consolas" panose="020B0609020204030204" pitchFamily="49" charset="0"/>
                  <a:ea typeface="Roboto Mono" pitchFamily="2" charset="0"/>
                  <a:cs typeface="Consolas" panose="020B0609020204030204" pitchFamily="49" charset="0"/>
                </a:rPr>
                <a:t>y_list</a:t>
              </a:r>
              <a:r>
                <a:rPr lang="en-US" b="1" dirty="0">
                  <a:solidFill>
                    <a:srgbClr val="9437FF"/>
                  </a:solidFill>
                  <a:latin typeface="Consolas" panose="020B0609020204030204" pitchFamily="49" charset="0"/>
                  <a:ea typeface="Roboto Mono" pitchFamily="2" charset="0"/>
                  <a:cs typeface="Consolas" panose="020B0609020204030204" pitchFamily="49" charset="0"/>
                </a:rPr>
                <a:t> = </a:t>
              </a:r>
              <a:r>
                <a:rPr lang="en-US" dirty="0">
                  <a:latin typeface="Consolas" panose="020B0609020204030204" pitchFamily="49" charset="0"/>
                  <a:ea typeface="Roboto Mono" pitchFamily="2" charset="0"/>
                  <a:cs typeface="Consolas" panose="020B0609020204030204" pitchFamily="49" charset="0"/>
                </a:rPr>
                <a:t>[x ** 2 </a:t>
              </a:r>
              <a:r>
                <a:rPr lang="en-US" b="1" dirty="0">
                  <a:solidFill>
                    <a:srgbClr val="008F00"/>
                  </a:solidFill>
                  <a:latin typeface="Consolas" panose="020B0609020204030204" pitchFamily="49" charset="0"/>
                  <a:ea typeface="Roboto Mono" pitchFamily="2" charset="0"/>
                  <a:cs typeface="Consolas" panose="020B0609020204030204" pitchFamily="49" charset="0"/>
                </a:rPr>
                <a:t>for</a:t>
              </a:r>
              <a:r>
                <a:rPr lang="en-US" dirty="0">
                  <a:latin typeface="Consolas" panose="020B0609020204030204" pitchFamily="49" charset="0"/>
                  <a:ea typeface="Roboto Mono" pitchFamily="2" charset="0"/>
                  <a:cs typeface="Consolas" panose="020B0609020204030204" pitchFamily="49" charset="0"/>
                </a:rPr>
                <a:t> x </a:t>
              </a:r>
              <a:r>
                <a:rPr lang="en-US" b="1" dirty="0">
                  <a:solidFill>
                    <a:srgbClr val="008F00"/>
                  </a:solidFill>
                  <a:latin typeface="Consolas" panose="020B0609020204030204" pitchFamily="49" charset="0"/>
                  <a:ea typeface="Roboto Mono" pitchFamily="2" charset="0"/>
                  <a:cs typeface="Consolas" panose="020B0609020204030204" pitchFamily="49" charset="0"/>
                </a:rPr>
                <a:t>in</a:t>
              </a:r>
              <a:r>
                <a:rPr lang="en-US" dirty="0">
                  <a:latin typeface="Consolas" panose="020B0609020204030204" pitchFamily="49" charset="0"/>
                  <a:ea typeface="Roboto Mono" pitchFamily="2" charset="0"/>
                  <a:cs typeface="Consolas" panose="020B0609020204030204" pitchFamily="49" charset="0"/>
                </a:rPr>
                <a:t> </a:t>
              </a:r>
              <a:r>
                <a:rPr lang="en-US" dirty="0" err="1">
                  <a:latin typeface="Consolas" panose="020B0609020204030204" pitchFamily="49" charset="0"/>
                  <a:ea typeface="Roboto Mono" pitchFamily="2" charset="0"/>
                  <a:cs typeface="Consolas" panose="020B0609020204030204" pitchFamily="49" charset="0"/>
                </a:rPr>
                <a:t>x_list</a:t>
              </a:r>
              <a:r>
                <a:rPr lang="en-US" dirty="0">
                  <a:latin typeface="Consolas" panose="020B0609020204030204" pitchFamily="49" charset="0"/>
                  <a:ea typeface="Roboto Mono" pitchFamily="2" charset="0"/>
                  <a:cs typeface="Consolas" panose="020B0609020204030204" pitchFamily="49" charset="0"/>
                </a:rPr>
                <a:t>]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6765CB0-9DDE-8B45-92F0-1E5D7F54BB61}"/>
                </a:ext>
              </a:extLst>
            </p:cNvPr>
            <p:cNvSpPr/>
            <p:nvPr/>
          </p:nvSpPr>
          <p:spPr>
            <a:xfrm>
              <a:off x="2708825" y="5651639"/>
              <a:ext cx="5950024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1.9 µs ± 36.8 ns per loop (mean ± std. dev. of 7 runs, 1000000 loops each)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3E60909-59BA-464A-B485-A5B82859C419}"/>
                </a:ext>
              </a:extLst>
            </p:cNvPr>
            <p:cNvSpPr txBox="1"/>
            <p:nvPr/>
          </p:nvSpPr>
          <p:spPr>
            <a:xfrm>
              <a:off x="5704194" y="4306889"/>
              <a:ext cx="29546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Using </a:t>
              </a:r>
              <a:r>
                <a:rPr lang="en-US" b="1" dirty="0"/>
                <a:t>list comprehension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55076843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x-none" dirty="0" err="1">
                <a:latin typeface="Lato" charset="0"/>
              </a:rPr>
              <a:t>NumPy</a:t>
            </a:r>
            <a:r>
              <a:rPr lang="pt-BR" altLang="x-none" dirty="0">
                <a:latin typeface="Lato" charset="0"/>
              </a:rPr>
              <a:t> </a:t>
            </a:r>
            <a:r>
              <a:rPr lang="pt-BR" altLang="x-none" sz="2400" dirty="0" err="1">
                <a:latin typeface="Lato" charset="0"/>
              </a:rPr>
              <a:t>Why</a:t>
            </a:r>
            <a:r>
              <a:rPr lang="pt-BR" altLang="x-none" sz="2400" dirty="0">
                <a:latin typeface="Lato" charset="0"/>
              </a:rPr>
              <a:t> </a:t>
            </a:r>
            <a:r>
              <a:rPr lang="pt-BR" altLang="x-none" sz="2400" dirty="0" err="1">
                <a:latin typeface="Lato" charset="0"/>
              </a:rPr>
              <a:t>you</a:t>
            </a:r>
            <a:r>
              <a:rPr lang="pt-BR" altLang="x-none" sz="2400" dirty="0">
                <a:latin typeface="Lato" charset="0"/>
              </a:rPr>
              <a:t> </a:t>
            </a:r>
            <a:r>
              <a:rPr lang="pt-BR" altLang="x-none" sz="2400" dirty="0" err="1">
                <a:latin typeface="Lato" charset="0"/>
              </a:rPr>
              <a:t>should</a:t>
            </a:r>
            <a:r>
              <a:rPr lang="pt-BR" altLang="x-none" sz="2400" dirty="0">
                <a:latin typeface="Lato" charset="0"/>
              </a:rPr>
              <a:t> use it </a:t>
            </a:r>
            <a:r>
              <a:rPr lang="pt-BR" altLang="x-none" sz="2400" dirty="0" err="1">
                <a:latin typeface="Lato" charset="0"/>
              </a:rPr>
              <a:t>now</a:t>
            </a:r>
            <a:r>
              <a:rPr lang="pt-BR" altLang="x-none" sz="2400" dirty="0">
                <a:latin typeface="Lato" charset="0"/>
              </a:rPr>
              <a:t>!!</a:t>
            </a:r>
            <a:endParaRPr lang="pt-BR" altLang="x-none" dirty="0">
              <a:latin typeface="Lato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14/05/2019</a:t>
            </a:r>
            <a:endParaRPr lang="pt-BR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PTS2019 - Data Analysis and Visualization I</a:t>
            </a:r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44FF9B-96D5-6844-86ED-F56F69979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21</a:t>
            </a:fld>
            <a:endParaRPr lang="pt-BR" altLang="x-none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B27C960-BE25-AB44-B0AE-E336AFA504FF}"/>
              </a:ext>
            </a:extLst>
          </p:cNvPr>
          <p:cNvGrpSpPr/>
          <p:nvPr/>
        </p:nvGrpSpPr>
        <p:grpSpPr>
          <a:xfrm>
            <a:off x="376203" y="1556792"/>
            <a:ext cx="5950024" cy="2496967"/>
            <a:chOff x="1574304" y="1292073"/>
            <a:chExt cx="5950024" cy="2496967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2D396AB-FFBB-DF47-ACA9-E110E0C9383D}"/>
                </a:ext>
              </a:extLst>
            </p:cNvPr>
            <p:cNvSpPr txBox="1"/>
            <p:nvPr/>
          </p:nvSpPr>
          <p:spPr>
            <a:xfrm>
              <a:off x="1574304" y="1664570"/>
              <a:ext cx="5950024" cy="147732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9437FF"/>
                  </a:solidFill>
                  <a:latin typeface="Consolas" panose="020B0609020204030204" pitchFamily="49" charset="0"/>
                  <a:ea typeface="Roboto Mono" pitchFamily="2" charset="0"/>
                  <a:cs typeface="Consolas" panose="020B0609020204030204" pitchFamily="49" charset="0"/>
                </a:rPr>
                <a:t>%%</a:t>
              </a:r>
              <a:r>
                <a:rPr lang="en-US" dirty="0" err="1">
                  <a:latin typeface="Consolas" panose="020B0609020204030204" pitchFamily="49" charset="0"/>
                  <a:ea typeface="Roboto Mono" pitchFamily="2" charset="0"/>
                  <a:cs typeface="Consolas" panose="020B0609020204030204" pitchFamily="49" charset="0"/>
                </a:rPr>
                <a:t>timeit</a:t>
              </a:r>
              <a:endParaRPr lang="en-US" dirty="0">
                <a:latin typeface="Consolas" panose="020B0609020204030204" pitchFamily="49" charset="0"/>
                <a:ea typeface="Roboto Mono" pitchFamily="2" charset="0"/>
                <a:cs typeface="Consolas" panose="020B0609020204030204" pitchFamily="49" charset="0"/>
              </a:endParaRPr>
            </a:p>
            <a:p>
              <a:r>
                <a:rPr lang="en-US" dirty="0" err="1">
                  <a:latin typeface="Consolas" panose="020B0609020204030204" pitchFamily="49" charset="0"/>
                  <a:ea typeface="Roboto Mono" pitchFamily="2" charset="0"/>
                  <a:cs typeface="Consolas" panose="020B0609020204030204" pitchFamily="49" charset="0"/>
                </a:rPr>
                <a:t>x_list</a:t>
              </a:r>
              <a:r>
                <a:rPr lang="en-US" dirty="0">
                  <a:latin typeface="Consolas" panose="020B0609020204030204" pitchFamily="49" charset="0"/>
                  <a:ea typeface="Roboto Mono" pitchFamily="2" charset="0"/>
                  <a:cs typeface="Consolas" panose="020B0609020204030204" pitchFamily="49" charset="0"/>
                </a:rPr>
                <a:t> </a:t>
              </a:r>
              <a:r>
                <a:rPr lang="en-US" b="1" dirty="0">
                  <a:solidFill>
                    <a:srgbClr val="9437FF"/>
                  </a:solidFill>
                  <a:latin typeface="Consolas" panose="020B0609020204030204" pitchFamily="49" charset="0"/>
                  <a:ea typeface="Roboto Mono" pitchFamily="2" charset="0"/>
                  <a:cs typeface="Consolas" panose="020B0609020204030204" pitchFamily="49" charset="0"/>
                </a:rPr>
                <a:t>=</a:t>
              </a:r>
              <a:r>
                <a:rPr lang="en-US" dirty="0">
                  <a:latin typeface="Consolas" panose="020B0609020204030204" pitchFamily="49" charset="0"/>
                  <a:ea typeface="Roboto Mono" pitchFamily="2" charset="0"/>
                  <a:cs typeface="Consolas" panose="020B0609020204030204" pitchFamily="49" charset="0"/>
                </a:rPr>
                <a:t> </a:t>
              </a:r>
              <a:r>
                <a:rPr lang="en-US" dirty="0">
                  <a:solidFill>
                    <a:srgbClr val="008F00"/>
                  </a:solidFill>
                  <a:latin typeface="Consolas" panose="020B0609020204030204" pitchFamily="49" charset="0"/>
                  <a:ea typeface="Roboto Mono" pitchFamily="2" charset="0"/>
                  <a:cs typeface="Consolas" panose="020B0609020204030204" pitchFamily="49" charset="0"/>
                </a:rPr>
                <a:t>range</a:t>
              </a:r>
              <a:r>
                <a:rPr lang="en-US" dirty="0">
                  <a:latin typeface="Consolas" panose="020B0609020204030204" pitchFamily="49" charset="0"/>
                  <a:ea typeface="Roboto Mono" pitchFamily="2" charset="0"/>
                  <a:cs typeface="Consolas" panose="020B0609020204030204" pitchFamily="49" charset="0"/>
                </a:rPr>
                <a:t>(</a:t>
              </a:r>
              <a:r>
                <a:rPr lang="en-US" dirty="0">
                  <a:solidFill>
                    <a:srgbClr val="9437FF"/>
                  </a:solidFill>
                  <a:latin typeface="Consolas" panose="020B0609020204030204" pitchFamily="49" charset="0"/>
                  <a:ea typeface="Roboto Mono" pitchFamily="2" charset="0"/>
                  <a:cs typeface="Consolas" panose="020B0609020204030204" pitchFamily="49" charset="0"/>
                </a:rPr>
                <a:t>-</a:t>
              </a:r>
              <a:r>
                <a:rPr lang="en-US" dirty="0">
                  <a:solidFill>
                    <a:srgbClr val="008F00"/>
                  </a:solidFill>
                  <a:latin typeface="Consolas" panose="020B0609020204030204" pitchFamily="49" charset="0"/>
                  <a:ea typeface="Roboto Mono" pitchFamily="2" charset="0"/>
                  <a:cs typeface="Consolas" panose="020B0609020204030204" pitchFamily="49" charset="0"/>
                </a:rPr>
                <a:t>1</a:t>
              </a:r>
              <a:r>
                <a:rPr lang="en-US" dirty="0">
                  <a:latin typeface="Consolas" panose="020B0609020204030204" pitchFamily="49" charset="0"/>
                  <a:ea typeface="Roboto Mono" pitchFamily="2" charset="0"/>
                  <a:cs typeface="Consolas" panose="020B0609020204030204" pitchFamily="49" charset="0"/>
                </a:rPr>
                <a:t>, </a:t>
              </a:r>
              <a:r>
                <a:rPr lang="en-US" dirty="0">
                  <a:solidFill>
                    <a:srgbClr val="008F00"/>
                  </a:solidFill>
                  <a:latin typeface="Consolas" panose="020B0609020204030204" pitchFamily="49" charset="0"/>
                  <a:ea typeface="Roboto Mono" pitchFamily="2" charset="0"/>
                  <a:cs typeface="Consolas" panose="020B0609020204030204" pitchFamily="49" charset="0"/>
                </a:rPr>
                <a:t>6</a:t>
              </a:r>
              <a:r>
                <a:rPr lang="en-US" dirty="0">
                  <a:latin typeface="Consolas" panose="020B0609020204030204" pitchFamily="49" charset="0"/>
                  <a:ea typeface="Roboto Mono" pitchFamily="2" charset="0"/>
                  <a:cs typeface="Consolas" panose="020B0609020204030204" pitchFamily="49" charset="0"/>
                </a:rPr>
                <a:t>)</a:t>
              </a:r>
            </a:p>
            <a:p>
              <a:r>
                <a:rPr lang="en-US" dirty="0" err="1">
                  <a:latin typeface="Consolas" panose="020B0609020204030204" pitchFamily="49" charset="0"/>
                  <a:ea typeface="Roboto Mono" pitchFamily="2" charset="0"/>
                  <a:cs typeface="Consolas" panose="020B0609020204030204" pitchFamily="49" charset="0"/>
                </a:rPr>
                <a:t>y_list</a:t>
              </a:r>
              <a:r>
                <a:rPr lang="en-US" dirty="0">
                  <a:latin typeface="Consolas" panose="020B0609020204030204" pitchFamily="49" charset="0"/>
                  <a:ea typeface="Roboto Mono" pitchFamily="2" charset="0"/>
                  <a:cs typeface="Consolas" panose="020B0609020204030204" pitchFamily="49" charset="0"/>
                </a:rPr>
                <a:t> </a:t>
              </a:r>
              <a:r>
                <a:rPr lang="en-US" b="1" dirty="0">
                  <a:solidFill>
                    <a:srgbClr val="9437FF"/>
                  </a:solidFill>
                  <a:latin typeface="Consolas" panose="020B0609020204030204" pitchFamily="49" charset="0"/>
                  <a:ea typeface="Roboto Mono" pitchFamily="2" charset="0"/>
                  <a:cs typeface="Consolas" panose="020B0609020204030204" pitchFamily="49" charset="0"/>
                </a:rPr>
                <a:t>=</a:t>
              </a:r>
              <a:r>
                <a:rPr lang="en-US" dirty="0">
                  <a:latin typeface="Consolas" panose="020B0609020204030204" pitchFamily="49" charset="0"/>
                  <a:ea typeface="Roboto Mono" pitchFamily="2" charset="0"/>
                  <a:cs typeface="Consolas" panose="020B0609020204030204" pitchFamily="49" charset="0"/>
                </a:rPr>
                <a:t> []</a:t>
              </a:r>
            </a:p>
            <a:p>
              <a:r>
                <a:rPr lang="en-US" b="1" dirty="0">
                  <a:solidFill>
                    <a:srgbClr val="008F00"/>
                  </a:solidFill>
                  <a:latin typeface="Consolas" panose="020B0609020204030204" pitchFamily="49" charset="0"/>
                  <a:ea typeface="Roboto Mono" pitchFamily="2" charset="0"/>
                  <a:cs typeface="Consolas" panose="020B0609020204030204" pitchFamily="49" charset="0"/>
                </a:rPr>
                <a:t>for</a:t>
              </a:r>
              <a:r>
                <a:rPr lang="en-US" dirty="0">
                  <a:latin typeface="Consolas" panose="020B0609020204030204" pitchFamily="49" charset="0"/>
                  <a:ea typeface="Roboto Mono" pitchFamily="2" charset="0"/>
                  <a:cs typeface="Consolas" panose="020B0609020204030204" pitchFamily="49" charset="0"/>
                </a:rPr>
                <a:t> x </a:t>
              </a:r>
              <a:r>
                <a:rPr lang="en-US" b="1" dirty="0">
                  <a:solidFill>
                    <a:srgbClr val="008F00"/>
                  </a:solidFill>
                  <a:latin typeface="Consolas" panose="020B0609020204030204" pitchFamily="49" charset="0"/>
                  <a:ea typeface="Roboto Mono" pitchFamily="2" charset="0"/>
                  <a:cs typeface="Consolas" panose="020B0609020204030204" pitchFamily="49" charset="0"/>
                </a:rPr>
                <a:t>in</a:t>
              </a:r>
              <a:r>
                <a:rPr lang="en-US" dirty="0">
                  <a:latin typeface="Consolas" panose="020B0609020204030204" pitchFamily="49" charset="0"/>
                  <a:ea typeface="Roboto Mono" pitchFamily="2" charset="0"/>
                  <a:cs typeface="Consolas" panose="020B0609020204030204" pitchFamily="49" charset="0"/>
                </a:rPr>
                <a:t> </a:t>
              </a:r>
              <a:r>
                <a:rPr lang="en-US" dirty="0" err="1">
                  <a:latin typeface="Consolas" panose="020B0609020204030204" pitchFamily="49" charset="0"/>
                  <a:ea typeface="Roboto Mono" pitchFamily="2" charset="0"/>
                  <a:cs typeface="Consolas" panose="020B0609020204030204" pitchFamily="49" charset="0"/>
                </a:rPr>
                <a:t>x_list</a:t>
              </a:r>
              <a:r>
                <a:rPr lang="en-US" dirty="0">
                  <a:latin typeface="Consolas" panose="020B0609020204030204" pitchFamily="49" charset="0"/>
                  <a:ea typeface="Roboto Mono" pitchFamily="2" charset="0"/>
                  <a:cs typeface="Consolas" panose="020B0609020204030204" pitchFamily="49" charset="0"/>
                </a:rPr>
                <a:t>:</a:t>
              </a:r>
            </a:p>
            <a:p>
              <a:r>
                <a:rPr lang="en-US" dirty="0">
                  <a:latin typeface="Consolas" panose="020B0609020204030204" pitchFamily="49" charset="0"/>
                  <a:ea typeface="Roboto Mono" pitchFamily="2" charset="0"/>
                  <a:cs typeface="Consolas" panose="020B0609020204030204" pitchFamily="49" charset="0"/>
                </a:rPr>
                <a:t>    </a:t>
              </a:r>
              <a:r>
                <a:rPr lang="en-US" dirty="0" err="1">
                  <a:latin typeface="Consolas" panose="020B0609020204030204" pitchFamily="49" charset="0"/>
                  <a:ea typeface="Roboto Mono" pitchFamily="2" charset="0"/>
                  <a:cs typeface="Consolas" panose="020B0609020204030204" pitchFamily="49" charset="0"/>
                </a:rPr>
                <a:t>y_list.append</a:t>
              </a:r>
              <a:r>
                <a:rPr lang="en-US" dirty="0">
                  <a:latin typeface="Consolas" panose="020B0609020204030204" pitchFamily="49" charset="0"/>
                  <a:ea typeface="Roboto Mono" pitchFamily="2" charset="0"/>
                  <a:cs typeface="Consolas" panose="020B0609020204030204" pitchFamily="49" charset="0"/>
                </a:rPr>
                <a:t>(x </a:t>
              </a:r>
              <a:r>
                <a:rPr lang="en-US" dirty="0">
                  <a:solidFill>
                    <a:srgbClr val="9437FF"/>
                  </a:solidFill>
                  <a:latin typeface="Consolas" panose="020B0609020204030204" pitchFamily="49" charset="0"/>
                  <a:ea typeface="Roboto Mono" pitchFamily="2" charset="0"/>
                  <a:cs typeface="Consolas" panose="020B0609020204030204" pitchFamily="49" charset="0"/>
                </a:rPr>
                <a:t>**</a:t>
              </a:r>
              <a:r>
                <a:rPr lang="en-US" dirty="0">
                  <a:latin typeface="Consolas" panose="020B0609020204030204" pitchFamily="49" charset="0"/>
                  <a:ea typeface="Roboto Mono" pitchFamily="2" charset="0"/>
                  <a:cs typeface="Consolas" panose="020B0609020204030204" pitchFamily="49" charset="0"/>
                </a:rPr>
                <a:t> </a:t>
              </a:r>
              <a:r>
                <a:rPr lang="en-US" dirty="0">
                  <a:solidFill>
                    <a:srgbClr val="008F00"/>
                  </a:solidFill>
                  <a:latin typeface="Consolas" panose="020B0609020204030204" pitchFamily="49" charset="0"/>
                  <a:ea typeface="Roboto Mono" pitchFamily="2" charset="0"/>
                  <a:cs typeface="Consolas" panose="020B0609020204030204" pitchFamily="49" charset="0"/>
                </a:rPr>
                <a:t>2</a:t>
              </a:r>
              <a:r>
                <a:rPr lang="en-US" dirty="0">
                  <a:latin typeface="Consolas" panose="020B0609020204030204" pitchFamily="49" charset="0"/>
                  <a:ea typeface="Roboto Mono" pitchFamily="2" charset="0"/>
                  <a:cs typeface="Consolas" panose="020B0609020204030204" pitchFamily="49" charset="0"/>
                </a:rPr>
                <a:t>)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40452EE-A54C-8444-8CF7-01B0B29ABA92}"/>
                </a:ext>
              </a:extLst>
            </p:cNvPr>
            <p:cNvSpPr/>
            <p:nvPr/>
          </p:nvSpPr>
          <p:spPr>
            <a:xfrm>
              <a:off x="1574304" y="3142709"/>
              <a:ext cx="5950024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2.03 µs ± 15.8 ns per loop (mean ± std. dev. of 7 runs, 100000 loops each)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388E9A6-2571-284D-ADD6-443983666B00}"/>
                </a:ext>
              </a:extLst>
            </p:cNvPr>
            <p:cNvSpPr txBox="1"/>
            <p:nvPr/>
          </p:nvSpPr>
          <p:spPr>
            <a:xfrm>
              <a:off x="1579253" y="1292073"/>
              <a:ext cx="19111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Using a </a:t>
              </a:r>
              <a:r>
                <a:rPr lang="en-US" b="1" dirty="0">
                  <a:latin typeface="Consolas" panose="020B0609020204030204" pitchFamily="49" charset="0"/>
                  <a:cs typeface="Consolas" panose="020B0609020204030204" pitchFamily="49" charset="0"/>
                </a:rPr>
                <a:t>for</a:t>
              </a:r>
              <a:r>
                <a:rPr lang="en-US" dirty="0"/>
                <a:t> loop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7FD6B1DC-D4C6-E64D-BE7F-13BF58D11C74}"/>
              </a:ext>
            </a:extLst>
          </p:cNvPr>
          <p:cNvGrpSpPr/>
          <p:nvPr/>
        </p:nvGrpSpPr>
        <p:grpSpPr>
          <a:xfrm>
            <a:off x="2915816" y="4355812"/>
            <a:ext cx="5950024" cy="1951767"/>
            <a:chOff x="2915816" y="4355812"/>
            <a:chExt cx="5950024" cy="1951767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ED0A8F5-F1FD-964D-823C-9C73234E0E6F}"/>
                </a:ext>
              </a:extLst>
            </p:cNvPr>
            <p:cNvSpPr txBox="1"/>
            <p:nvPr/>
          </p:nvSpPr>
          <p:spPr>
            <a:xfrm>
              <a:off x="2915816" y="4734753"/>
              <a:ext cx="5950024" cy="92333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9437FF"/>
                  </a:solidFill>
                  <a:latin typeface="Consolas" panose="020B0609020204030204" pitchFamily="49" charset="0"/>
                  <a:ea typeface="Roboto Mono" pitchFamily="2" charset="0"/>
                  <a:cs typeface="Consolas" panose="020B0609020204030204" pitchFamily="49" charset="0"/>
                </a:rPr>
                <a:t>%%</a:t>
              </a:r>
              <a:r>
                <a:rPr lang="en-US" dirty="0" err="1">
                  <a:latin typeface="Consolas" panose="020B0609020204030204" pitchFamily="49" charset="0"/>
                  <a:ea typeface="Roboto Mono" pitchFamily="2" charset="0"/>
                  <a:cs typeface="Consolas" panose="020B0609020204030204" pitchFamily="49" charset="0"/>
                </a:rPr>
                <a:t>timeit</a:t>
              </a:r>
              <a:endParaRPr lang="en-US" dirty="0">
                <a:latin typeface="Consolas" panose="020B0609020204030204" pitchFamily="49" charset="0"/>
                <a:ea typeface="Roboto Mono" pitchFamily="2" charset="0"/>
                <a:cs typeface="Consolas" panose="020B0609020204030204" pitchFamily="49" charset="0"/>
              </a:endParaRPr>
            </a:p>
            <a:p>
              <a:r>
                <a:rPr lang="en-US" dirty="0" err="1">
                  <a:latin typeface="Consolas" panose="020B0609020204030204" pitchFamily="49" charset="0"/>
                  <a:ea typeface="Roboto Mono" pitchFamily="2" charset="0"/>
                  <a:cs typeface="Consolas" panose="020B0609020204030204" pitchFamily="49" charset="0"/>
                </a:rPr>
                <a:t>x_array</a:t>
              </a:r>
              <a:r>
                <a:rPr lang="en-US" dirty="0">
                  <a:latin typeface="Consolas" panose="020B0609020204030204" pitchFamily="49" charset="0"/>
                  <a:ea typeface="Roboto Mono" pitchFamily="2" charset="0"/>
                  <a:cs typeface="Consolas" panose="020B0609020204030204" pitchFamily="49" charset="0"/>
                </a:rPr>
                <a:t> </a:t>
              </a:r>
              <a:r>
                <a:rPr lang="en-US" b="1" dirty="0">
                  <a:solidFill>
                    <a:srgbClr val="9437FF"/>
                  </a:solidFill>
                  <a:latin typeface="Consolas" panose="020B0609020204030204" pitchFamily="49" charset="0"/>
                  <a:ea typeface="Roboto Mono" pitchFamily="2" charset="0"/>
                  <a:cs typeface="Consolas" panose="020B0609020204030204" pitchFamily="49" charset="0"/>
                </a:rPr>
                <a:t>=</a:t>
              </a:r>
              <a:r>
                <a:rPr lang="en-US" dirty="0">
                  <a:latin typeface="Consolas" panose="020B0609020204030204" pitchFamily="49" charset="0"/>
                  <a:ea typeface="Roboto Mono" pitchFamily="2" charset="0"/>
                  <a:cs typeface="Consolas" panose="020B0609020204030204" pitchFamily="49" charset="0"/>
                </a:rPr>
                <a:t> </a:t>
              </a:r>
              <a:r>
                <a:rPr lang="en-US" dirty="0" err="1">
                  <a:latin typeface="Consolas" panose="020B0609020204030204" pitchFamily="49" charset="0"/>
                  <a:ea typeface="Roboto Mono" pitchFamily="2" charset="0"/>
                  <a:cs typeface="Consolas" panose="020B0609020204030204" pitchFamily="49" charset="0"/>
                </a:rPr>
                <a:t>np.arange</a:t>
              </a:r>
              <a:r>
                <a:rPr lang="en-US" dirty="0">
                  <a:latin typeface="Consolas" panose="020B0609020204030204" pitchFamily="49" charset="0"/>
                  <a:ea typeface="Roboto Mono" pitchFamily="2" charset="0"/>
                  <a:cs typeface="Consolas" panose="020B0609020204030204" pitchFamily="49" charset="0"/>
                </a:rPr>
                <a:t>(</a:t>
              </a:r>
              <a:r>
                <a:rPr lang="en-US" dirty="0">
                  <a:solidFill>
                    <a:srgbClr val="9437FF"/>
                  </a:solidFill>
                  <a:latin typeface="Consolas" panose="020B0609020204030204" pitchFamily="49" charset="0"/>
                  <a:ea typeface="Roboto Mono" pitchFamily="2" charset="0"/>
                  <a:cs typeface="Consolas" panose="020B0609020204030204" pitchFamily="49" charset="0"/>
                </a:rPr>
                <a:t>-</a:t>
              </a:r>
              <a:r>
                <a:rPr lang="en-US" dirty="0">
                  <a:solidFill>
                    <a:srgbClr val="008F00"/>
                  </a:solidFill>
                  <a:latin typeface="Consolas" panose="020B0609020204030204" pitchFamily="49" charset="0"/>
                  <a:ea typeface="Roboto Mono" pitchFamily="2" charset="0"/>
                  <a:cs typeface="Consolas" panose="020B0609020204030204" pitchFamily="49" charset="0"/>
                </a:rPr>
                <a:t>1</a:t>
              </a:r>
              <a:r>
                <a:rPr lang="en-US" dirty="0">
                  <a:latin typeface="Consolas" panose="020B0609020204030204" pitchFamily="49" charset="0"/>
                  <a:ea typeface="Roboto Mono" pitchFamily="2" charset="0"/>
                  <a:cs typeface="Consolas" panose="020B0609020204030204" pitchFamily="49" charset="0"/>
                </a:rPr>
                <a:t>, </a:t>
              </a:r>
              <a:r>
                <a:rPr lang="en-US" dirty="0">
                  <a:solidFill>
                    <a:srgbClr val="008F00"/>
                  </a:solidFill>
                  <a:latin typeface="Consolas" panose="020B0609020204030204" pitchFamily="49" charset="0"/>
                  <a:ea typeface="Roboto Mono" pitchFamily="2" charset="0"/>
                  <a:cs typeface="Consolas" panose="020B0609020204030204" pitchFamily="49" charset="0"/>
                </a:rPr>
                <a:t>6</a:t>
              </a:r>
              <a:r>
                <a:rPr lang="en-US" dirty="0">
                  <a:latin typeface="Consolas" panose="020B0609020204030204" pitchFamily="49" charset="0"/>
                  <a:ea typeface="Roboto Mono" pitchFamily="2" charset="0"/>
                  <a:cs typeface="Consolas" panose="020B0609020204030204" pitchFamily="49" charset="0"/>
                </a:rPr>
                <a:t>)</a:t>
              </a:r>
            </a:p>
            <a:p>
              <a:r>
                <a:rPr lang="en-US" dirty="0" err="1">
                  <a:latin typeface="Consolas" panose="020B0609020204030204" pitchFamily="49" charset="0"/>
                  <a:ea typeface="Roboto Mono" pitchFamily="2" charset="0"/>
                  <a:cs typeface="Consolas" panose="020B0609020204030204" pitchFamily="49" charset="0"/>
                </a:rPr>
                <a:t>y_array</a:t>
              </a:r>
              <a:r>
                <a:rPr lang="en-US" dirty="0">
                  <a:latin typeface="Consolas" panose="020B0609020204030204" pitchFamily="49" charset="0"/>
                  <a:ea typeface="Roboto Mono" pitchFamily="2" charset="0"/>
                  <a:cs typeface="Consolas" panose="020B0609020204030204" pitchFamily="49" charset="0"/>
                </a:rPr>
                <a:t> </a:t>
              </a:r>
              <a:r>
                <a:rPr lang="en-US" b="1" dirty="0">
                  <a:solidFill>
                    <a:srgbClr val="9437FF"/>
                  </a:solidFill>
                  <a:latin typeface="Consolas" panose="020B0609020204030204" pitchFamily="49" charset="0"/>
                  <a:ea typeface="Roboto Mono" pitchFamily="2" charset="0"/>
                  <a:cs typeface="Consolas" panose="020B0609020204030204" pitchFamily="49" charset="0"/>
                </a:rPr>
                <a:t>=</a:t>
              </a:r>
              <a:r>
                <a:rPr lang="en-US" dirty="0">
                  <a:latin typeface="Consolas" panose="020B0609020204030204" pitchFamily="49" charset="0"/>
                  <a:ea typeface="Roboto Mono" pitchFamily="2" charset="0"/>
                  <a:cs typeface="Consolas" panose="020B0609020204030204" pitchFamily="49" charset="0"/>
                </a:rPr>
                <a:t> </a:t>
              </a:r>
              <a:r>
                <a:rPr lang="en-US" dirty="0" err="1">
                  <a:latin typeface="Consolas" panose="020B0609020204030204" pitchFamily="49" charset="0"/>
                  <a:ea typeface="Roboto Mono" pitchFamily="2" charset="0"/>
                  <a:cs typeface="Consolas" panose="020B0609020204030204" pitchFamily="49" charset="0"/>
                </a:rPr>
                <a:t>x_array</a:t>
              </a:r>
              <a:r>
                <a:rPr lang="en-US" dirty="0">
                  <a:latin typeface="Consolas" panose="020B0609020204030204" pitchFamily="49" charset="0"/>
                  <a:ea typeface="Roboto Mono" pitchFamily="2" charset="0"/>
                  <a:cs typeface="Consolas" panose="020B0609020204030204" pitchFamily="49" charset="0"/>
                </a:rPr>
                <a:t> </a:t>
              </a:r>
              <a:r>
                <a:rPr lang="en-US" b="1" dirty="0">
                  <a:solidFill>
                    <a:srgbClr val="9437FF"/>
                  </a:solidFill>
                  <a:latin typeface="Consolas" panose="020B0609020204030204" pitchFamily="49" charset="0"/>
                  <a:ea typeface="Roboto Mono" pitchFamily="2" charset="0"/>
                  <a:cs typeface="Consolas" panose="020B0609020204030204" pitchFamily="49" charset="0"/>
                </a:rPr>
                <a:t>**</a:t>
              </a:r>
              <a:r>
                <a:rPr lang="en-US" dirty="0">
                  <a:latin typeface="Consolas" panose="020B0609020204030204" pitchFamily="49" charset="0"/>
                  <a:ea typeface="Roboto Mono" pitchFamily="2" charset="0"/>
                  <a:cs typeface="Consolas" panose="020B0609020204030204" pitchFamily="49" charset="0"/>
                </a:rPr>
                <a:t> 2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DCE574A-59A8-BB4E-81A5-4FC547CB84F3}"/>
                </a:ext>
              </a:extLst>
            </p:cNvPr>
            <p:cNvSpPr/>
            <p:nvPr/>
          </p:nvSpPr>
          <p:spPr>
            <a:xfrm>
              <a:off x="2915816" y="5661248"/>
              <a:ext cx="5950024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1.23 µs ± 15.3 ns per loop (mean ± std. dev. of 7 runs, 1000000 loops each) 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36C6BC7-3985-584B-A30B-24D911575606}"/>
                </a:ext>
              </a:extLst>
            </p:cNvPr>
            <p:cNvSpPr txBox="1"/>
            <p:nvPr/>
          </p:nvSpPr>
          <p:spPr>
            <a:xfrm>
              <a:off x="7232059" y="4355812"/>
              <a:ext cx="16337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Using </a:t>
              </a:r>
              <a:r>
                <a:rPr lang="en-US" b="1" dirty="0"/>
                <a:t>NumPy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87597327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x-none" dirty="0" err="1">
                <a:latin typeface="Lato" charset="0"/>
              </a:rPr>
              <a:t>MatPlotLib</a:t>
            </a:r>
            <a:r>
              <a:rPr lang="pt-BR" altLang="x-none" dirty="0">
                <a:latin typeface="Lato" charset="0"/>
              </a:rPr>
              <a:t> </a:t>
            </a:r>
            <a:r>
              <a:rPr lang="pt-BR" altLang="x-none" sz="2400" dirty="0">
                <a:latin typeface="Lato" charset="0"/>
              </a:rPr>
              <a:t>A </a:t>
            </a:r>
            <a:r>
              <a:rPr lang="pt-BR" altLang="x-none" sz="2400" dirty="0" err="1">
                <a:latin typeface="Lato" charset="0"/>
              </a:rPr>
              <a:t>simple</a:t>
            </a:r>
            <a:r>
              <a:rPr lang="pt-BR" altLang="x-none" sz="2400" dirty="0">
                <a:latin typeface="Lato" charset="0"/>
              </a:rPr>
              <a:t> </a:t>
            </a:r>
            <a:r>
              <a:rPr lang="pt-BR" altLang="x-none" sz="2400" dirty="0" err="1">
                <a:latin typeface="Lato" charset="0"/>
              </a:rPr>
              <a:t>plot</a:t>
            </a:r>
            <a:endParaRPr lang="pt-BR" altLang="x-none" sz="2400" dirty="0">
              <a:latin typeface="Lato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14/05/2019</a:t>
            </a:r>
            <a:endParaRPr lang="pt-BR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PTS2019 - Data Analysis and Visualization I</a:t>
            </a:r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44FF9B-96D5-6844-86ED-F56F69979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22</a:t>
            </a:fld>
            <a:endParaRPr lang="pt-BR" altLang="x-none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50979C9-F014-AF42-A951-A39744BD24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2584" y="2924944"/>
            <a:ext cx="4795216" cy="324837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FBB856A-998C-664A-8418-638C0E367518}"/>
              </a:ext>
            </a:extLst>
          </p:cNvPr>
          <p:cNvSpPr txBox="1"/>
          <p:nvPr/>
        </p:nvSpPr>
        <p:spPr>
          <a:xfrm>
            <a:off x="350168" y="1435380"/>
            <a:ext cx="5950024" cy="12003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8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matplotlib.pyplot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8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import </a:t>
            </a:r>
            <a:r>
              <a:rPr lang="en-US" b="1" dirty="0">
                <a:solidFill>
                  <a:srgbClr val="D883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</a:p>
          <a:p>
            <a:endParaRPr lang="en-US" b="1" dirty="0">
              <a:solidFill>
                <a:srgbClr val="008F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plot(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x_array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y_array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show()</a:t>
            </a:r>
          </a:p>
        </p:txBody>
      </p:sp>
    </p:spTree>
    <p:extLst>
      <p:ext uri="{BB962C8B-B14F-4D97-AF65-F5344CB8AC3E}">
        <p14:creationId xmlns:p14="http://schemas.microsoft.com/office/powerpoint/2010/main" val="4277095085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x-none" dirty="0" err="1">
                <a:latin typeface="Lato" charset="0"/>
              </a:rPr>
              <a:t>MatPlotLib</a:t>
            </a:r>
            <a:r>
              <a:rPr lang="pt-BR" altLang="x-none" dirty="0">
                <a:latin typeface="Lato" charset="0"/>
              </a:rPr>
              <a:t> </a:t>
            </a:r>
            <a:r>
              <a:rPr lang="pt-BR" altLang="x-none" sz="2400" dirty="0">
                <a:latin typeface="Lato" charset="0"/>
              </a:rPr>
              <a:t>A </a:t>
            </a:r>
            <a:r>
              <a:rPr lang="pt-BR" altLang="x-none" sz="2400" dirty="0" err="1">
                <a:latin typeface="Lato" charset="0"/>
              </a:rPr>
              <a:t>simple</a:t>
            </a:r>
            <a:r>
              <a:rPr lang="pt-BR" altLang="x-none" sz="2400" dirty="0">
                <a:latin typeface="Lato" charset="0"/>
              </a:rPr>
              <a:t> </a:t>
            </a:r>
            <a:r>
              <a:rPr lang="pt-BR" altLang="x-none" sz="2400" dirty="0" err="1">
                <a:latin typeface="Lato" charset="0"/>
              </a:rPr>
              <a:t>plot</a:t>
            </a:r>
            <a:endParaRPr lang="pt-BR" altLang="x-none" sz="2400" dirty="0">
              <a:latin typeface="Lato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14/05/2019</a:t>
            </a:r>
            <a:endParaRPr lang="pt-BR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PTS2019 - Data Analysis and Visualization I</a:t>
            </a:r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44FF9B-96D5-6844-86ED-F56F69979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23</a:t>
            </a:fld>
            <a:endParaRPr lang="pt-BR" altLang="x-none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50979C9-F014-AF42-A951-A39744BD24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2584" y="2924944"/>
            <a:ext cx="4795216" cy="324837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FBB856A-998C-664A-8418-638C0E367518}"/>
              </a:ext>
            </a:extLst>
          </p:cNvPr>
          <p:cNvSpPr txBox="1"/>
          <p:nvPr/>
        </p:nvSpPr>
        <p:spPr>
          <a:xfrm>
            <a:off x="350168" y="1435380"/>
            <a:ext cx="5950024" cy="12003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8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matplotlib.pyplot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8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import </a:t>
            </a:r>
            <a:r>
              <a:rPr lang="en-US" b="1" dirty="0">
                <a:solidFill>
                  <a:srgbClr val="D883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</a:p>
          <a:p>
            <a:endParaRPr lang="en-US" b="1" dirty="0">
              <a:solidFill>
                <a:srgbClr val="008F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plot(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x_array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y_array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show()</a:t>
            </a:r>
          </a:p>
        </p:txBody>
      </p:sp>
      <p:sp>
        <p:nvSpPr>
          <p:cNvPr id="5" name="Cross 4">
            <a:extLst>
              <a:ext uri="{FF2B5EF4-FFF2-40B4-BE49-F238E27FC236}">
                <a16:creationId xmlns:a16="http://schemas.microsoft.com/office/drawing/2014/main" id="{B57103B8-2AC4-5745-AB47-6135CCE538A6}"/>
              </a:ext>
            </a:extLst>
          </p:cNvPr>
          <p:cNvSpPr/>
          <p:nvPr/>
        </p:nvSpPr>
        <p:spPr>
          <a:xfrm rot="2700000">
            <a:off x="2090609" y="956434"/>
            <a:ext cx="2158875" cy="2158875"/>
          </a:xfrm>
          <a:prstGeom prst="plus">
            <a:avLst>
              <a:gd name="adj" fmla="val 42094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A78C025-FBC2-3D44-BF68-C8E81765CBC7}"/>
              </a:ext>
            </a:extLst>
          </p:cNvPr>
          <p:cNvGrpSpPr/>
          <p:nvPr/>
        </p:nvGrpSpPr>
        <p:grpSpPr>
          <a:xfrm>
            <a:off x="350168" y="3645024"/>
            <a:ext cx="3506153" cy="1754326"/>
            <a:chOff x="350168" y="3068960"/>
            <a:chExt cx="3506153" cy="175432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0FD06CD-7CBA-0E41-9DD2-C43DBF74B006}"/>
                </a:ext>
              </a:extLst>
            </p:cNvPr>
            <p:cNvSpPr txBox="1"/>
            <p:nvPr/>
          </p:nvSpPr>
          <p:spPr>
            <a:xfrm>
              <a:off x="350168" y="3068960"/>
              <a:ext cx="3506153" cy="17543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Avoid using</a:t>
              </a:r>
            </a:p>
            <a:p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To prevent variables redefinition </a:t>
              </a:r>
            </a:p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and to keep references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DCE110F-A054-E144-AB4E-FA203301375B}"/>
                </a:ext>
              </a:extLst>
            </p:cNvPr>
            <p:cNvSpPr txBox="1"/>
            <p:nvPr/>
          </p:nvSpPr>
          <p:spPr>
            <a:xfrm>
              <a:off x="350168" y="3631594"/>
              <a:ext cx="3506153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008F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from </a:t>
              </a: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...</a:t>
              </a:r>
              <a:r>
                <a:rPr lang="en-US" b="1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b="1" dirty="0">
                  <a:solidFill>
                    <a:srgbClr val="008F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import </a:t>
              </a:r>
              <a:r>
                <a:rPr lang="en-US" b="1" dirty="0">
                  <a:solidFill>
                    <a:srgbClr val="D883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*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35220439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x-none" dirty="0" err="1">
                <a:latin typeface="Lato" charset="0"/>
              </a:rPr>
              <a:t>MatPlotLib</a:t>
            </a:r>
            <a:r>
              <a:rPr lang="pt-BR" altLang="x-none" dirty="0">
                <a:latin typeface="Lato" charset="0"/>
              </a:rPr>
              <a:t> </a:t>
            </a:r>
            <a:r>
              <a:rPr lang="pt-BR" altLang="x-none" sz="2400" dirty="0">
                <a:latin typeface="Lato" charset="0"/>
              </a:rPr>
              <a:t>A </a:t>
            </a:r>
            <a:r>
              <a:rPr lang="pt-BR" altLang="x-none" sz="2400" dirty="0" err="1">
                <a:latin typeface="Lato" charset="0"/>
              </a:rPr>
              <a:t>simple</a:t>
            </a:r>
            <a:r>
              <a:rPr lang="pt-BR" altLang="x-none" sz="2400" dirty="0">
                <a:latin typeface="Lato" charset="0"/>
              </a:rPr>
              <a:t> </a:t>
            </a:r>
            <a:r>
              <a:rPr lang="pt-BR" altLang="x-none" sz="2400" dirty="0" err="1">
                <a:latin typeface="Lato" charset="0"/>
              </a:rPr>
              <a:t>plot</a:t>
            </a:r>
            <a:endParaRPr lang="pt-BR" altLang="x-none" sz="2400" dirty="0">
              <a:latin typeface="Lato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14/05/2019</a:t>
            </a:r>
            <a:endParaRPr lang="pt-BR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PTS2019 - Data Analysis and Visualization I</a:t>
            </a:r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44FF9B-96D5-6844-86ED-F56F69979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24</a:t>
            </a:fld>
            <a:endParaRPr lang="pt-BR" altLang="x-none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D7823D7-DFC6-944F-9B36-BF0B4451A26A}"/>
              </a:ext>
            </a:extLst>
          </p:cNvPr>
          <p:cNvSpPr/>
          <p:nvPr/>
        </p:nvSpPr>
        <p:spPr>
          <a:xfrm>
            <a:off x="4518514" y="1268760"/>
            <a:ext cx="1781678" cy="1512168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50979C9-F014-AF42-A951-A39744BD24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2584" y="2924944"/>
            <a:ext cx="4795216" cy="324837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4A0842C-F22D-F640-A328-4360AC72AADA}"/>
              </a:ext>
            </a:extLst>
          </p:cNvPr>
          <p:cNvSpPr txBox="1"/>
          <p:nvPr/>
        </p:nvSpPr>
        <p:spPr>
          <a:xfrm>
            <a:off x="350168" y="1435380"/>
            <a:ext cx="5950024" cy="12003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8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matplotlib </a:t>
            </a:r>
            <a:r>
              <a:rPr lang="en-US" b="1" dirty="0">
                <a:solidFill>
                  <a:srgbClr val="008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import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pyplot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8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plt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plt.plot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x_array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y_array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plt.show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A2EAF2B-A389-D54E-B555-664116348F77}"/>
              </a:ext>
            </a:extLst>
          </p:cNvPr>
          <p:cNvSpPr/>
          <p:nvPr/>
        </p:nvSpPr>
        <p:spPr>
          <a:xfrm>
            <a:off x="6065646" y="1064851"/>
            <a:ext cx="27581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Let’s do it the “right” way </a:t>
            </a:r>
          </a:p>
        </p:txBody>
      </p:sp>
    </p:spTree>
    <p:extLst>
      <p:ext uri="{BB962C8B-B14F-4D97-AF65-F5344CB8AC3E}">
        <p14:creationId xmlns:p14="http://schemas.microsoft.com/office/powerpoint/2010/main" val="3727480298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14/05/2019</a:t>
            </a:r>
            <a:endParaRPr lang="pt-BR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PTS2019 - Data Analysis and Visualization I</a:t>
            </a:r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44FF9B-96D5-6844-86ED-F56F69979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25</a:t>
            </a:fld>
            <a:endParaRPr lang="pt-BR" altLang="x-none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D7823D7-DFC6-944F-9B36-BF0B4451A26A}"/>
              </a:ext>
            </a:extLst>
          </p:cNvPr>
          <p:cNvSpPr/>
          <p:nvPr/>
        </p:nvSpPr>
        <p:spPr>
          <a:xfrm>
            <a:off x="4518514" y="1268760"/>
            <a:ext cx="1781678" cy="1512168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A0842C-F22D-F640-A328-4360AC72AADA}"/>
              </a:ext>
            </a:extLst>
          </p:cNvPr>
          <p:cNvSpPr txBox="1"/>
          <p:nvPr/>
        </p:nvSpPr>
        <p:spPr>
          <a:xfrm>
            <a:off x="350168" y="1435380"/>
            <a:ext cx="7030144" cy="36933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8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matplotlib </a:t>
            </a:r>
            <a:r>
              <a:rPr lang="en-US" b="1" dirty="0">
                <a:solidFill>
                  <a:srgbClr val="008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import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pyplot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8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plt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plt.plot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x_array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y_array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label</a:t>
            </a:r>
            <a:r>
              <a:rPr lang="en-US" b="1" dirty="0">
                <a:solidFill>
                  <a:srgbClr val="9437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'blue line'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plt.plot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x_array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y_array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'o'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label</a:t>
            </a:r>
            <a:r>
              <a:rPr lang="en-US" b="1" dirty="0">
                <a:solidFill>
                  <a:srgbClr val="9437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'circles'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plt.grid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(alpha</a:t>
            </a:r>
            <a:r>
              <a:rPr lang="en-US" b="1" dirty="0">
                <a:solidFill>
                  <a:srgbClr val="9437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rgbClr val="008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0.25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plt.legend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loc</a:t>
            </a:r>
            <a:r>
              <a:rPr lang="en-US" b="1" dirty="0">
                <a:solidFill>
                  <a:srgbClr val="9437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'best'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plt.xlabel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'X'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plt.ylabel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'Y'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plt.title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'My Plot’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plt.show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</p:txBody>
      </p:sp>
      <p:sp>
        <p:nvSpPr>
          <p:cNvPr id="17" name="Título 6">
            <a:extLst>
              <a:ext uri="{FF2B5EF4-FFF2-40B4-BE49-F238E27FC236}">
                <a16:creationId xmlns:a16="http://schemas.microsoft.com/office/drawing/2014/main" id="{E5D40E4C-B681-1D4A-AC6B-39EFBCDEF6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x-none" dirty="0" err="1">
                <a:latin typeface="Lato" charset="0"/>
              </a:rPr>
              <a:t>MatPlotLib</a:t>
            </a:r>
            <a:r>
              <a:rPr lang="pt-BR" altLang="x-none" dirty="0">
                <a:latin typeface="Lato" charset="0"/>
              </a:rPr>
              <a:t> </a:t>
            </a:r>
            <a:r>
              <a:rPr lang="pt-BR" altLang="x-none" sz="2400" dirty="0">
                <a:latin typeface="Lato" charset="0"/>
              </a:rPr>
              <a:t>Basic </a:t>
            </a:r>
            <a:r>
              <a:rPr lang="pt-BR" altLang="x-none" sz="2400" dirty="0" err="1">
                <a:latin typeface="Lato" charset="0"/>
              </a:rPr>
              <a:t>Customization</a:t>
            </a:r>
            <a:endParaRPr lang="pt-BR" altLang="x-none" sz="2400" dirty="0">
              <a:latin typeface="Lat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4252630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14/05/2019</a:t>
            </a:r>
            <a:endParaRPr lang="pt-BR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PTS2019 - Data Analysis and Visualization I</a:t>
            </a:r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44FF9B-96D5-6844-86ED-F56F69979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26</a:t>
            </a:fld>
            <a:endParaRPr lang="pt-BR" altLang="x-none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D7823D7-DFC6-944F-9B36-BF0B4451A26A}"/>
              </a:ext>
            </a:extLst>
          </p:cNvPr>
          <p:cNvSpPr/>
          <p:nvPr/>
        </p:nvSpPr>
        <p:spPr>
          <a:xfrm>
            <a:off x="4518514" y="1268760"/>
            <a:ext cx="1781678" cy="1512168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A0842C-F22D-F640-A328-4360AC72AADA}"/>
              </a:ext>
            </a:extLst>
          </p:cNvPr>
          <p:cNvSpPr txBox="1"/>
          <p:nvPr/>
        </p:nvSpPr>
        <p:spPr>
          <a:xfrm>
            <a:off x="350168" y="1435380"/>
            <a:ext cx="7030144" cy="36933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8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matplotlib </a:t>
            </a:r>
            <a:r>
              <a:rPr lang="en-US" b="1" dirty="0">
                <a:solidFill>
                  <a:srgbClr val="008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import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pyplot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8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plt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plt.plot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x_array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y_array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label</a:t>
            </a:r>
            <a:r>
              <a:rPr lang="en-US" b="1" dirty="0">
                <a:solidFill>
                  <a:srgbClr val="9437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'blue line'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plt.plot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x_array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y_array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'o'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label</a:t>
            </a:r>
            <a:r>
              <a:rPr lang="en-US" b="1" dirty="0">
                <a:solidFill>
                  <a:srgbClr val="9437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'circles'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plt.grid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(alpha</a:t>
            </a:r>
            <a:r>
              <a:rPr lang="en-US" b="1" dirty="0">
                <a:solidFill>
                  <a:srgbClr val="9437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rgbClr val="008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0.25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plt.legend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loc</a:t>
            </a:r>
            <a:r>
              <a:rPr lang="en-US" b="1" dirty="0">
                <a:solidFill>
                  <a:srgbClr val="9437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'best'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plt.xlabel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'X'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plt.ylabel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'Y'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plt.title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'My Plot’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plt.show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32644FA-D2CE-6542-BBC5-DF4CC29AA5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2858" y="2957504"/>
            <a:ext cx="4753942" cy="3423824"/>
          </a:xfrm>
          <a:prstGeom prst="rect">
            <a:avLst/>
          </a:prstGeom>
        </p:spPr>
      </p:pic>
      <p:sp>
        <p:nvSpPr>
          <p:cNvPr id="17" name="Título 6">
            <a:extLst>
              <a:ext uri="{FF2B5EF4-FFF2-40B4-BE49-F238E27FC236}">
                <a16:creationId xmlns:a16="http://schemas.microsoft.com/office/drawing/2014/main" id="{E5D40E4C-B681-1D4A-AC6B-39EFBCDEF6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x-none" dirty="0" err="1">
                <a:latin typeface="Lato" charset="0"/>
              </a:rPr>
              <a:t>MatPlotLib</a:t>
            </a:r>
            <a:r>
              <a:rPr lang="pt-BR" altLang="x-none" dirty="0">
                <a:latin typeface="Lato" charset="0"/>
              </a:rPr>
              <a:t> </a:t>
            </a:r>
            <a:r>
              <a:rPr lang="pt-BR" altLang="x-none" sz="2400" dirty="0">
                <a:latin typeface="Lato" charset="0"/>
              </a:rPr>
              <a:t>Basic </a:t>
            </a:r>
            <a:r>
              <a:rPr lang="pt-BR" altLang="x-none" sz="2400" dirty="0" err="1">
                <a:latin typeface="Lato" charset="0"/>
              </a:rPr>
              <a:t>Customization</a:t>
            </a:r>
            <a:endParaRPr lang="pt-BR" altLang="x-none" sz="2400" dirty="0">
              <a:latin typeface="Lat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0303060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x-none" dirty="0" err="1">
                <a:latin typeface="Lato" charset="0"/>
              </a:rPr>
              <a:t>MatPlotLib</a:t>
            </a:r>
            <a:r>
              <a:rPr lang="pt-BR" altLang="x-none" dirty="0">
                <a:latin typeface="Lato" charset="0"/>
              </a:rPr>
              <a:t> </a:t>
            </a:r>
            <a:r>
              <a:rPr lang="pt-BR" altLang="x-none" sz="2400" dirty="0">
                <a:latin typeface="Lato" charset="0"/>
              </a:rPr>
              <a:t>Basic </a:t>
            </a:r>
            <a:r>
              <a:rPr lang="pt-BR" altLang="x-none" sz="2400" dirty="0" err="1">
                <a:latin typeface="Lato" charset="0"/>
              </a:rPr>
              <a:t>Customization</a:t>
            </a:r>
            <a:endParaRPr lang="pt-BR" altLang="x-none" sz="2400" dirty="0">
              <a:latin typeface="Lato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14/05/2019</a:t>
            </a:r>
            <a:endParaRPr lang="pt-BR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PTS2019 - Data Analysis and Visualization I</a:t>
            </a:r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44FF9B-96D5-6844-86ED-F56F69979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27</a:t>
            </a:fld>
            <a:endParaRPr lang="pt-BR" altLang="x-none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D7823D7-DFC6-944F-9B36-BF0B4451A26A}"/>
              </a:ext>
            </a:extLst>
          </p:cNvPr>
          <p:cNvSpPr/>
          <p:nvPr/>
        </p:nvSpPr>
        <p:spPr>
          <a:xfrm>
            <a:off x="4518514" y="1268760"/>
            <a:ext cx="1781678" cy="1512168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A0842C-F22D-F640-A328-4360AC72AADA}"/>
              </a:ext>
            </a:extLst>
          </p:cNvPr>
          <p:cNvSpPr txBox="1"/>
          <p:nvPr/>
        </p:nvSpPr>
        <p:spPr>
          <a:xfrm>
            <a:off x="350168" y="1435380"/>
            <a:ext cx="7030144" cy="424731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8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matplotlib </a:t>
            </a:r>
            <a:r>
              <a:rPr lang="en-US" b="1" dirty="0">
                <a:solidFill>
                  <a:srgbClr val="008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import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pyplot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8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plt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plt.rcParams.update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8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font.size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dirty="0">
                <a:solidFill>
                  <a:srgbClr val="008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22}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plt.plot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x_array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y_array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label</a:t>
            </a:r>
            <a:r>
              <a:rPr lang="en-US" b="1" dirty="0">
                <a:solidFill>
                  <a:srgbClr val="9437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'blue line'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plt.plot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x_array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y_array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'o'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label</a:t>
            </a:r>
            <a:r>
              <a:rPr lang="en-US" b="1" dirty="0">
                <a:solidFill>
                  <a:srgbClr val="9437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'circles'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plt.grid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(alpha</a:t>
            </a:r>
            <a:r>
              <a:rPr lang="en-US" b="1" dirty="0">
                <a:solidFill>
                  <a:srgbClr val="9437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rgbClr val="008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0.25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plt.legend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loc</a:t>
            </a:r>
            <a:r>
              <a:rPr lang="en-US" b="1" dirty="0">
                <a:solidFill>
                  <a:srgbClr val="9437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'best'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plt.xlabel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'X'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plt.ylabel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'Y'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plt.title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'My Plot’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plt.show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B444618-60BA-284C-A3A0-39C8844F57E7}"/>
              </a:ext>
            </a:extLst>
          </p:cNvPr>
          <p:cNvSpPr/>
          <p:nvPr/>
        </p:nvSpPr>
        <p:spPr>
          <a:xfrm>
            <a:off x="352115" y="1916832"/>
            <a:ext cx="7030144" cy="504056"/>
          </a:xfrm>
          <a:prstGeom prst="rect">
            <a:avLst/>
          </a:prstGeom>
          <a:solidFill>
            <a:srgbClr val="0070C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642549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x-none" dirty="0" err="1">
                <a:latin typeface="Lato" charset="0"/>
              </a:rPr>
              <a:t>MatPlotLib</a:t>
            </a:r>
            <a:r>
              <a:rPr lang="pt-BR" altLang="x-none" dirty="0">
                <a:latin typeface="Lato" charset="0"/>
              </a:rPr>
              <a:t> </a:t>
            </a:r>
            <a:r>
              <a:rPr lang="pt-BR" altLang="x-none" sz="2400" dirty="0">
                <a:latin typeface="Lato" charset="0"/>
              </a:rPr>
              <a:t>Basic </a:t>
            </a:r>
            <a:r>
              <a:rPr lang="pt-BR" altLang="x-none" sz="2400" dirty="0" err="1">
                <a:latin typeface="Lato" charset="0"/>
              </a:rPr>
              <a:t>Customization</a:t>
            </a:r>
            <a:endParaRPr lang="pt-BR" altLang="x-none" sz="2400" dirty="0">
              <a:latin typeface="Lato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14/05/2019</a:t>
            </a:r>
            <a:endParaRPr lang="pt-BR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PTS2019 - Data Analysis and Visualization I</a:t>
            </a:r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44FF9B-96D5-6844-86ED-F56F69979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28</a:t>
            </a:fld>
            <a:endParaRPr lang="pt-BR" altLang="x-none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D7823D7-DFC6-944F-9B36-BF0B4451A26A}"/>
              </a:ext>
            </a:extLst>
          </p:cNvPr>
          <p:cNvSpPr/>
          <p:nvPr/>
        </p:nvSpPr>
        <p:spPr>
          <a:xfrm>
            <a:off x="4518514" y="1268760"/>
            <a:ext cx="1781678" cy="1512168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A0842C-F22D-F640-A328-4360AC72AADA}"/>
              </a:ext>
            </a:extLst>
          </p:cNvPr>
          <p:cNvSpPr txBox="1"/>
          <p:nvPr/>
        </p:nvSpPr>
        <p:spPr>
          <a:xfrm>
            <a:off x="350168" y="1435380"/>
            <a:ext cx="7030144" cy="424731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8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matplotlib </a:t>
            </a:r>
            <a:r>
              <a:rPr lang="en-US" b="1" dirty="0">
                <a:solidFill>
                  <a:srgbClr val="008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import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pyplot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8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plt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plt.rcParams.update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8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font.size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dirty="0">
                <a:solidFill>
                  <a:srgbClr val="008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22}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plt.plot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x_array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y_array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label</a:t>
            </a:r>
            <a:r>
              <a:rPr lang="en-US" b="1" dirty="0">
                <a:solidFill>
                  <a:srgbClr val="9437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'blue line'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plt.plot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x_array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y_array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'o'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label</a:t>
            </a:r>
            <a:r>
              <a:rPr lang="en-US" b="1" dirty="0">
                <a:solidFill>
                  <a:srgbClr val="9437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'circles'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plt.grid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(alpha</a:t>
            </a:r>
            <a:r>
              <a:rPr lang="en-US" b="1" dirty="0">
                <a:solidFill>
                  <a:srgbClr val="9437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rgbClr val="008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0.25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plt.legend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loc</a:t>
            </a:r>
            <a:r>
              <a:rPr lang="en-US" b="1" dirty="0">
                <a:solidFill>
                  <a:srgbClr val="9437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'best'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plt.xlabel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'X'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plt.ylabel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'Y'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plt.title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'My Plot'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plt.show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B444618-60BA-284C-A3A0-39C8844F57E7}"/>
              </a:ext>
            </a:extLst>
          </p:cNvPr>
          <p:cNvSpPr/>
          <p:nvPr/>
        </p:nvSpPr>
        <p:spPr>
          <a:xfrm>
            <a:off x="352115" y="1916832"/>
            <a:ext cx="7030144" cy="504056"/>
          </a:xfrm>
          <a:prstGeom prst="rect">
            <a:avLst/>
          </a:prstGeom>
          <a:solidFill>
            <a:srgbClr val="0070C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CB07E8D-2903-EB48-844D-3603E3049A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4008" y="3314507"/>
            <a:ext cx="3986602" cy="2994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131083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x-none" dirty="0" err="1">
                <a:latin typeface="Lato" charset="0"/>
              </a:rPr>
              <a:t>MatPlotLib</a:t>
            </a:r>
            <a:r>
              <a:rPr lang="pt-BR" altLang="x-none" dirty="0">
                <a:latin typeface="Lato" charset="0"/>
              </a:rPr>
              <a:t> </a:t>
            </a:r>
            <a:r>
              <a:rPr lang="pt-BR" altLang="x-none" sz="2400" dirty="0" err="1">
                <a:latin typeface="Lato" charset="0"/>
              </a:rPr>
              <a:t>Using</a:t>
            </a:r>
            <a:r>
              <a:rPr lang="pt-BR" altLang="x-none" sz="2400" dirty="0">
                <a:latin typeface="Lato" charset="0"/>
              </a:rPr>
              <a:t> </a:t>
            </a:r>
            <a:r>
              <a:rPr lang="pt-BR" altLang="x-none" sz="2400" dirty="0" err="1">
                <a:latin typeface="Lato" charset="0"/>
              </a:rPr>
              <a:t>Styles</a:t>
            </a:r>
            <a:r>
              <a:rPr lang="pt-BR" altLang="x-none" sz="2400" dirty="0">
                <a:latin typeface="Lato" charset="0"/>
              </a:rPr>
              <a:t> </a:t>
            </a:r>
            <a:r>
              <a:rPr lang="pt-BR" altLang="x-none" sz="2400" dirty="0" err="1">
                <a:latin typeface="Lato" charset="0"/>
              </a:rPr>
              <a:t>with</a:t>
            </a:r>
            <a:r>
              <a:rPr lang="pt-BR" altLang="x-none" sz="2400" dirty="0">
                <a:latin typeface="Lato" charset="0"/>
              </a:rPr>
              <a:t> </a:t>
            </a:r>
            <a:r>
              <a:rPr lang="pt-BR" altLang="x-none" sz="2400" b="1" dirty="0" err="1">
                <a:latin typeface="Lato" charset="0"/>
              </a:rPr>
              <a:t>context</a:t>
            </a:r>
            <a:r>
              <a:rPr lang="pt-BR" altLang="x-none" sz="2400" b="1" dirty="0">
                <a:latin typeface="Lato" charset="0"/>
              </a:rPr>
              <a:t> manager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14/05/2019</a:t>
            </a:r>
            <a:endParaRPr lang="pt-BR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PTS2019 - Data Analysis and Visualization I</a:t>
            </a:r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44FF9B-96D5-6844-86ED-F56F69979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29</a:t>
            </a:fld>
            <a:endParaRPr lang="pt-BR" altLang="x-none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D7823D7-DFC6-944F-9B36-BF0B4451A26A}"/>
              </a:ext>
            </a:extLst>
          </p:cNvPr>
          <p:cNvSpPr/>
          <p:nvPr/>
        </p:nvSpPr>
        <p:spPr>
          <a:xfrm>
            <a:off x="4518514" y="1268760"/>
            <a:ext cx="1781678" cy="1512168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A0842C-F22D-F640-A328-4360AC72AADA}"/>
              </a:ext>
            </a:extLst>
          </p:cNvPr>
          <p:cNvSpPr txBox="1"/>
          <p:nvPr/>
        </p:nvSpPr>
        <p:spPr>
          <a:xfrm>
            <a:off x="350168" y="1435380"/>
            <a:ext cx="7030144" cy="36933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8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with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plt.style.context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'seaborn'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):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plt.plot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x_array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y_array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label</a:t>
            </a:r>
            <a:r>
              <a:rPr lang="en-US" b="1" dirty="0">
                <a:solidFill>
                  <a:srgbClr val="9437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'blue line'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lvl="1"/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plt.plot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x_array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y_array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'o'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label</a:t>
            </a:r>
            <a:r>
              <a:rPr lang="en-US" b="1" dirty="0">
                <a:solidFill>
                  <a:srgbClr val="9437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'circles'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lvl="1"/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plt.grid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(alpha</a:t>
            </a:r>
            <a:r>
              <a:rPr lang="en-US" b="1" dirty="0">
                <a:solidFill>
                  <a:srgbClr val="9437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rgbClr val="008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0.25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lvl="1"/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plt.legend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loc</a:t>
            </a:r>
            <a:r>
              <a:rPr lang="en-US" b="1" dirty="0">
                <a:solidFill>
                  <a:srgbClr val="9437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'best'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lvl="1"/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plt.xlabel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'X'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lvl="1"/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plt.ylabel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'Y'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lvl="1"/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plt.title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'My Plot’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lvl="1"/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plt.show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8C4B835-9A47-544C-A312-69D6FFA02396}"/>
              </a:ext>
            </a:extLst>
          </p:cNvPr>
          <p:cNvSpPr/>
          <p:nvPr/>
        </p:nvSpPr>
        <p:spPr>
          <a:xfrm>
            <a:off x="350168" y="1435380"/>
            <a:ext cx="7030144" cy="337436"/>
          </a:xfrm>
          <a:prstGeom prst="rect">
            <a:avLst/>
          </a:prstGeom>
          <a:solidFill>
            <a:srgbClr val="0070C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282799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x-none" dirty="0" err="1">
                <a:solidFill>
                  <a:srgbClr val="000000"/>
                </a:solidFill>
                <a:latin typeface="Lato" charset="0"/>
              </a:rPr>
              <a:t>Previously</a:t>
            </a:r>
            <a:r>
              <a:rPr lang="pt-BR" altLang="x-none" dirty="0">
                <a:solidFill>
                  <a:srgbClr val="000000"/>
                </a:solidFill>
                <a:latin typeface="Lato" charset="0"/>
              </a:rPr>
              <a:t>...</a:t>
            </a:r>
            <a:endParaRPr lang="pt-BR" altLang="x-none" dirty="0">
              <a:latin typeface="Lato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14/05/2019</a:t>
            </a:r>
            <a:endParaRPr lang="pt-BR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PTS2019 - Data Analysis and Visualization I</a:t>
            </a:r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44FF9B-96D5-6844-86ED-F56F69979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3</a:t>
            </a:fld>
            <a:endParaRPr lang="pt-BR" altLang="x-none" dirty="0"/>
          </a:p>
        </p:txBody>
      </p:sp>
      <p:sp>
        <p:nvSpPr>
          <p:cNvPr id="8" name="Retângulo 5">
            <a:extLst>
              <a:ext uri="{FF2B5EF4-FFF2-40B4-BE49-F238E27FC236}">
                <a16:creationId xmlns:a16="http://schemas.microsoft.com/office/drawing/2014/main" id="{DC7C7981-2C36-8B49-A531-1C30FB08A5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496" y="1462389"/>
            <a:ext cx="3136608" cy="45550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>
            <a:noAutofit/>
          </a:bodyPr>
          <a:lstStyle/>
          <a:p>
            <a:pPr algn="ctr">
              <a:lnSpc>
                <a:spcPct val="200000"/>
              </a:lnSpc>
              <a:defRPr/>
            </a:pPr>
            <a:r>
              <a:rPr lang="pt-BR" sz="3600" dirty="0" err="1">
                <a:latin typeface="Arial" panose="020B0604020202020204" pitchFamily="34" charset="0"/>
                <a:ea typeface="+mn-ea"/>
                <a:cs typeface="Arial" panose="020B0604020202020204" pitchFamily="34" charset="0"/>
                <a:hlinkClick r:id="rId3"/>
              </a:rPr>
              <a:t>Basics</a:t>
            </a:r>
            <a:r>
              <a:rPr lang="pt-BR" sz="3600" dirty="0">
                <a:latin typeface="Arial" panose="020B0604020202020204" pitchFamily="34" charset="0"/>
                <a:ea typeface="+mn-ea"/>
                <a:cs typeface="Arial" panose="020B0604020202020204" pitchFamily="34" charset="0"/>
                <a:hlinkClick r:id="rId3"/>
              </a:rPr>
              <a:t> </a:t>
            </a:r>
            <a:r>
              <a:rPr lang="pt-BR" sz="3600" dirty="0" err="1">
                <a:latin typeface="Arial" panose="020B0604020202020204" pitchFamily="34" charset="0"/>
                <a:ea typeface="+mn-ea"/>
                <a:cs typeface="Arial" panose="020B0604020202020204" pitchFamily="34" charset="0"/>
                <a:hlinkClick r:id="rId3"/>
              </a:rPr>
              <a:t>I</a:t>
            </a:r>
            <a:endParaRPr lang="pt-BR" sz="3600" dirty="0"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algn="ctr">
              <a:lnSpc>
                <a:spcPct val="200000"/>
              </a:lnSpc>
              <a:defRPr/>
            </a:pPr>
            <a:r>
              <a:rPr lang="pt-BR" sz="2000" dirty="0" err="1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What</a:t>
            </a:r>
            <a:r>
              <a:rPr lang="pt-BR" sz="200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is Python?</a:t>
            </a:r>
          </a:p>
          <a:p>
            <a:pPr algn="ctr">
              <a:lnSpc>
                <a:spcPct val="200000"/>
              </a:lnSpc>
              <a:defRPr/>
            </a:pPr>
            <a:r>
              <a:rPr lang="pt-BR" sz="2000" dirty="0" err="1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What</a:t>
            </a:r>
            <a:r>
              <a:rPr lang="pt-BR" sz="200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pt-BR" sz="2000" dirty="0" err="1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will</a:t>
            </a:r>
            <a:r>
              <a:rPr lang="pt-BR" sz="200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pt-BR" sz="2000" dirty="0" err="1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you</a:t>
            </a:r>
            <a:r>
              <a:rPr lang="pt-BR" sz="200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pt-BR" sz="2000" dirty="0" err="1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need</a:t>
            </a:r>
            <a:r>
              <a:rPr lang="pt-BR" sz="200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?</a:t>
            </a:r>
          </a:p>
          <a:p>
            <a:pPr algn="ctr">
              <a:lnSpc>
                <a:spcPct val="200000"/>
              </a:lnSpc>
              <a:defRPr/>
            </a:pPr>
            <a:r>
              <a:rPr lang="en-US" sz="200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Python as a terminal</a:t>
            </a:r>
          </a:p>
          <a:p>
            <a:pPr algn="ctr">
              <a:lnSpc>
                <a:spcPct val="200000"/>
              </a:lnSpc>
              <a:defRPr/>
            </a:pPr>
            <a:r>
              <a:rPr lang="pt-BR" sz="2000" dirty="0" err="1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Python</a:t>
            </a:r>
            <a:r>
              <a:rPr lang="pt-BR" sz="200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as a script</a:t>
            </a:r>
          </a:p>
          <a:p>
            <a:pPr algn="ctr">
              <a:lnSpc>
                <a:spcPct val="200000"/>
              </a:lnSpc>
              <a:defRPr/>
            </a:pPr>
            <a:r>
              <a:rPr lang="pt-BR" sz="2000" dirty="0" err="1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Types</a:t>
            </a:r>
            <a:r>
              <a:rPr lang="pt-BR" sz="200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pt-BR" sz="2000" dirty="0" err="1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of</a:t>
            </a:r>
            <a:r>
              <a:rPr lang="pt-BR" sz="200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pt-BR" sz="2000" dirty="0" err="1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variables</a:t>
            </a:r>
            <a:endParaRPr lang="pt-BR" sz="1600" dirty="0"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algn="ctr">
              <a:defRPr/>
            </a:pPr>
            <a:endParaRPr lang="pt-BR" dirty="0"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6" name="Retângulo 5">
            <a:extLst>
              <a:ext uri="{FF2B5EF4-FFF2-40B4-BE49-F238E27FC236}">
                <a16:creationId xmlns:a16="http://schemas.microsoft.com/office/drawing/2014/main" id="{A149CB4E-12CB-244B-993F-AE0BD43F45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03696" y="1462389"/>
            <a:ext cx="3136608" cy="45550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>
            <a:noAutofit/>
          </a:bodyPr>
          <a:lstStyle/>
          <a:p>
            <a:pPr algn="ctr">
              <a:lnSpc>
                <a:spcPct val="200000"/>
              </a:lnSpc>
              <a:defRPr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Basics II</a:t>
            </a:r>
            <a:endParaRPr lang="pt-BR" sz="3600" dirty="0"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  <a:defRPr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Code Flow</a:t>
            </a:r>
          </a:p>
          <a:p>
            <a:pPr algn="ctr">
              <a:lnSpc>
                <a:spcPct val="150000"/>
              </a:lnSpc>
              <a:defRPr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Functions</a:t>
            </a:r>
          </a:p>
          <a:p>
            <a:pPr algn="ctr">
              <a:lnSpc>
                <a:spcPct val="150000"/>
              </a:lnSpc>
              <a:defRPr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Classes</a:t>
            </a:r>
          </a:p>
          <a:p>
            <a:pPr algn="ctr">
              <a:lnSpc>
                <a:spcPct val="150000"/>
              </a:lnSpc>
              <a:defRPr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Methods</a:t>
            </a:r>
          </a:p>
          <a:p>
            <a:pPr algn="ctr">
              <a:lnSpc>
                <a:spcPct val="150000"/>
              </a:lnSpc>
              <a:defRPr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Attributes</a:t>
            </a:r>
          </a:p>
          <a:p>
            <a:pPr algn="ctr">
              <a:lnSpc>
                <a:spcPct val="150000"/>
              </a:lnSpc>
              <a:defRPr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Sub-Classes</a:t>
            </a:r>
          </a:p>
          <a:p>
            <a:pPr algn="ctr">
              <a:defRPr/>
            </a:pPr>
            <a:endParaRPr lang="pt-BR" dirty="0"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7" name="Retângulo 5">
            <a:extLst>
              <a:ext uri="{FF2B5EF4-FFF2-40B4-BE49-F238E27FC236}">
                <a16:creationId xmlns:a16="http://schemas.microsoft.com/office/drawing/2014/main" id="{20D90076-0C27-B743-8500-64A8026565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71896" y="1462389"/>
            <a:ext cx="3136608" cy="45550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>
            <a:noAutofit/>
          </a:bodyPr>
          <a:lstStyle/>
          <a:p>
            <a:pPr algn="ctr">
              <a:lnSpc>
                <a:spcPct val="200000"/>
              </a:lnSpc>
              <a:defRPr/>
            </a:pPr>
            <a:r>
              <a:rPr lang="pt-BR" sz="3600" dirty="0" err="1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Basics</a:t>
            </a:r>
            <a:r>
              <a:rPr lang="pt-BR" sz="3600" dirty="0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 III</a:t>
            </a:r>
            <a:endParaRPr lang="pt-BR" sz="3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  <a:defRPr/>
            </a:pPr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(Re)</a:t>
            </a:r>
            <a:r>
              <a:rPr lang="pt-BR" sz="2000" dirty="0" err="1">
                <a:latin typeface="Arial" panose="020B0604020202020204" pitchFamily="34" charset="0"/>
                <a:cs typeface="Arial" panose="020B0604020202020204" pitchFamily="34" charset="0"/>
              </a:rPr>
              <a:t>using</a:t>
            </a:r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000" dirty="0" err="1">
                <a:latin typeface="Arial" panose="020B0604020202020204" pitchFamily="34" charset="0"/>
                <a:cs typeface="Arial" panose="020B0604020202020204" pitchFamily="34" charset="0"/>
              </a:rPr>
              <a:t>code</a:t>
            </a:r>
            <a:endParaRPr lang="pt-BR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  <a:defRPr/>
            </a:pP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Modules</a:t>
            </a:r>
          </a:p>
          <a:p>
            <a:pPr algn="ctr">
              <a:lnSpc>
                <a:spcPct val="150000"/>
              </a:lnSpc>
              <a:defRPr/>
            </a:pPr>
            <a:r>
              <a:rPr lang="pt-BR" sz="1600" dirty="0" err="1">
                <a:latin typeface="Arial" panose="020B0604020202020204" pitchFamily="34" charset="0"/>
                <a:cs typeface="Arial" panose="020B0604020202020204" pitchFamily="34" charset="0"/>
              </a:rPr>
              <a:t>Packages</a:t>
            </a:r>
            <a:endParaRPr lang="pt-BR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  <a:defRPr/>
            </a:pPr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Python2 </a:t>
            </a:r>
            <a:r>
              <a:rPr lang="pt-BR" sz="2000" dirty="0" err="1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 Python3</a:t>
            </a:r>
          </a:p>
          <a:p>
            <a:pPr algn="ctr">
              <a:lnSpc>
                <a:spcPct val="150000"/>
              </a:lnSpc>
              <a:defRPr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External packages</a:t>
            </a:r>
          </a:p>
          <a:p>
            <a:pPr algn="ctr">
              <a:lnSpc>
                <a:spcPct val="150000"/>
              </a:lnSpc>
              <a:defRPr/>
            </a:pPr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Virtual </a:t>
            </a:r>
            <a:r>
              <a:rPr lang="pt-BR" sz="2000" dirty="0" err="1">
                <a:latin typeface="Arial" panose="020B0604020202020204" pitchFamily="34" charset="0"/>
                <a:cs typeface="Arial" panose="020B0604020202020204" pitchFamily="34" charset="0"/>
              </a:rPr>
              <a:t>Environments</a:t>
            </a:r>
            <a:endParaRPr lang="pt-BR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  <a:defRPr/>
            </a:pPr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Conda </a:t>
            </a:r>
            <a:r>
              <a:rPr lang="pt-BR" sz="2000" dirty="0" err="1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 Anaconda</a:t>
            </a:r>
          </a:p>
          <a:p>
            <a:pPr algn="ctr">
              <a:defRPr/>
            </a:pPr>
            <a:endParaRPr lang="pt-BR" dirty="0"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6170386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x-none" dirty="0" err="1">
                <a:latin typeface="Lato" charset="0"/>
              </a:rPr>
              <a:t>MatPlotLib</a:t>
            </a:r>
            <a:r>
              <a:rPr lang="pt-BR" altLang="x-none" dirty="0">
                <a:latin typeface="Lato" charset="0"/>
              </a:rPr>
              <a:t> </a:t>
            </a:r>
            <a:r>
              <a:rPr lang="pt-BR" altLang="x-none" sz="2400" dirty="0" err="1">
                <a:latin typeface="Lato" charset="0"/>
              </a:rPr>
              <a:t>Using</a:t>
            </a:r>
            <a:r>
              <a:rPr lang="pt-BR" altLang="x-none" sz="2400" dirty="0">
                <a:latin typeface="Lato" charset="0"/>
              </a:rPr>
              <a:t> </a:t>
            </a:r>
            <a:r>
              <a:rPr lang="pt-BR" altLang="x-none" sz="2400" dirty="0" err="1">
                <a:latin typeface="Lato" charset="0"/>
              </a:rPr>
              <a:t>Styles</a:t>
            </a:r>
            <a:r>
              <a:rPr lang="pt-BR" altLang="x-none" sz="2400" dirty="0">
                <a:latin typeface="Lato" charset="0"/>
              </a:rPr>
              <a:t> </a:t>
            </a:r>
            <a:r>
              <a:rPr lang="pt-BR" altLang="x-none" sz="2400" dirty="0" err="1">
                <a:latin typeface="Lato" charset="0"/>
              </a:rPr>
              <a:t>with</a:t>
            </a:r>
            <a:r>
              <a:rPr lang="pt-BR" altLang="x-none" sz="2400" dirty="0">
                <a:latin typeface="Lato" charset="0"/>
              </a:rPr>
              <a:t> </a:t>
            </a:r>
            <a:r>
              <a:rPr lang="pt-BR" altLang="x-none" sz="2400" b="1" dirty="0" err="1">
                <a:latin typeface="Lato" charset="0"/>
              </a:rPr>
              <a:t>context</a:t>
            </a:r>
            <a:r>
              <a:rPr lang="pt-BR" altLang="x-none" sz="2400" b="1" dirty="0">
                <a:latin typeface="Lato" charset="0"/>
              </a:rPr>
              <a:t> manager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14/05/2019</a:t>
            </a:r>
            <a:endParaRPr lang="pt-BR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PTS2019 - Data Analysis and Visualization I</a:t>
            </a:r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44FF9B-96D5-6844-86ED-F56F69979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30</a:t>
            </a:fld>
            <a:endParaRPr lang="pt-BR" altLang="x-none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D7823D7-DFC6-944F-9B36-BF0B4451A26A}"/>
              </a:ext>
            </a:extLst>
          </p:cNvPr>
          <p:cNvSpPr/>
          <p:nvPr/>
        </p:nvSpPr>
        <p:spPr>
          <a:xfrm>
            <a:off x="4518514" y="1268760"/>
            <a:ext cx="1781678" cy="1512168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A0842C-F22D-F640-A328-4360AC72AADA}"/>
              </a:ext>
            </a:extLst>
          </p:cNvPr>
          <p:cNvSpPr txBox="1"/>
          <p:nvPr/>
        </p:nvSpPr>
        <p:spPr>
          <a:xfrm>
            <a:off x="350168" y="1435380"/>
            <a:ext cx="7030144" cy="36933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8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with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plt.style.context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'seaborn'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):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plt.plot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x_array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y_array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label</a:t>
            </a:r>
            <a:r>
              <a:rPr lang="en-US" b="1" dirty="0">
                <a:solidFill>
                  <a:srgbClr val="9437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'blue line'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lvl="1"/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plt.plot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x_array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y_array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'o'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label</a:t>
            </a:r>
            <a:r>
              <a:rPr lang="en-US" b="1" dirty="0">
                <a:solidFill>
                  <a:srgbClr val="9437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'circles'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lvl="1"/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plt.grid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(alpha</a:t>
            </a:r>
            <a:r>
              <a:rPr lang="en-US" b="1" dirty="0">
                <a:solidFill>
                  <a:srgbClr val="9437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rgbClr val="008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0.25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lvl="1"/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plt.legend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loc</a:t>
            </a:r>
            <a:r>
              <a:rPr lang="en-US" b="1" dirty="0">
                <a:solidFill>
                  <a:srgbClr val="9437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'best'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lvl="1"/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plt.xlabel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'X'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lvl="1"/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plt.ylabel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'Y'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lvl="1"/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plt.title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'My Plot’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lvl="1"/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plt.show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EB4113-624C-AD40-94F5-709BD83FDA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7944" y="2780928"/>
            <a:ext cx="4770238" cy="346547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98BFE6A-843E-D740-95EC-0606F53725DA}"/>
              </a:ext>
            </a:extLst>
          </p:cNvPr>
          <p:cNvSpPr/>
          <p:nvPr/>
        </p:nvSpPr>
        <p:spPr>
          <a:xfrm>
            <a:off x="350168" y="1435380"/>
            <a:ext cx="7030144" cy="337436"/>
          </a:xfrm>
          <a:prstGeom prst="rect">
            <a:avLst/>
          </a:prstGeom>
          <a:solidFill>
            <a:srgbClr val="0070C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501312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x-none" dirty="0" err="1">
                <a:latin typeface="Lato" charset="0"/>
              </a:rPr>
              <a:t>MatPlotLib</a:t>
            </a:r>
            <a:r>
              <a:rPr lang="pt-BR" altLang="x-none" dirty="0">
                <a:latin typeface="Lato" charset="0"/>
              </a:rPr>
              <a:t> </a:t>
            </a:r>
            <a:r>
              <a:rPr lang="pt-BR" altLang="x-none" sz="2400" dirty="0" err="1">
                <a:latin typeface="Lato" charset="0"/>
              </a:rPr>
              <a:t>Using</a:t>
            </a:r>
            <a:r>
              <a:rPr lang="pt-BR" altLang="x-none" sz="2400" dirty="0">
                <a:latin typeface="Lato" charset="0"/>
              </a:rPr>
              <a:t> </a:t>
            </a:r>
            <a:r>
              <a:rPr lang="pt-BR" altLang="x-none" sz="2400" dirty="0" err="1">
                <a:latin typeface="Lato" charset="0"/>
              </a:rPr>
              <a:t>Styles</a:t>
            </a:r>
            <a:r>
              <a:rPr lang="pt-BR" altLang="x-none" sz="2400" dirty="0">
                <a:latin typeface="Lato" charset="0"/>
              </a:rPr>
              <a:t> </a:t>
            </a:r>
            <a:r>
              <a:rPr lang="pt-BR" altLang="x-none" sz="2400" dirty="0" err="1">
                <a:latin typeface="Lato" charset="0"/>
              </a:rPr>
              <a:t>with</a:t>
            </a:r>
            <a:r>
              <a:rPr lang="pt-BR" altLang="x-none" sz="2400" dirty="0">
                <a:latin typeface="Lato" charset="0"/>
              </a:rPr>
              <a:t> </a:t>
            </a:r>
            <a:r>
              <a:rPr lang="pt-BR" altLang="x-none" sz="24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plt.style.use</a:t>
            </a:r>
            <a:endParaRPr lang="pt-BR" altLang="x-none" sz="24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14/05/2019</a:t>
            </a:r>
            <a:endParaRPr lang="pt-BR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PTS2019 - Data Analysis and Visualization I</a:t>
            </a:r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44FF9B-96D5-6844-86ED-F56F69979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31</a:t>
            </a:fld>
            <a:endParaRPr lang="pt-BR" altLang="x-none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D7823D7-DFC6-944F-9B36-BF0B4451A26A}"/>
              </a:ext>
            </a:extLst>
          </p:cNvPr>
          <p:cNvSpPr/>
          <p:nvPr/>
        </p:nvSpPr>
        <p:spPr>
          <a:xfrm>
            <a:off x="4518514" y="1268760"/>
            <a:ext cx="1781678" cy="1512168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A0842C-F22D-F640-A328-4360AC72AADA}"/>
              </a:ext>
            </a:extLst>
          </p:cNvPr>
          <p:cNvSpPr txBox="1"/>
          <p:nvPr/>
        </p:nvSpPr>
        <p:spPr>
          <a:xfrm>
            <a:off x="350168" y="1435380"/>
            <a:ext cx="7030144" cy="36933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plt.style.use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ggplot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):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plt.plot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x_array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y_array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label</a:t>
            </a:r>
            <a:r>
              <a:rPr lang="en-US" b="1" dirty="0">
                <a:solidFill>
                  <a:srgbClr val="9437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'blue line'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plt.plot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x_array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y_array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'o'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label</a:t>
            </a:r>
            <a:r>
              <a:rPr lang="en-US" b="1" dirty="0">
                <a:solidFill>
                  <a:srgbClr val="9437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'circles'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plt.grid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(alpha</a:t>
            </a:r>
            <a:r>
              <a:rPr lang="en-US" b="1" dirty="0">
                <a:solidFill>
                  <a:srgbClr val="9437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rgbClr val="008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0.25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plt.legend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loc</a:t>
            </a:r>
            <a:r>
              <a:rPr lang="en-US" b="1" dirty="0">
                <a:solidFill>
                  <a:srgbClr val="9437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'best'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plt.xlabel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'X'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plt.ylabel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'Y'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plt.title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'My Plot’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plt.show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A4B751-55EB-A840-A8E3-FA6FE052C6CC}"/>
              </a:ext>
            </a:extLst>
          </p:cNvPr>
          <p:cNvSpPr/>
          <p:nvPr/>
        </p:nvSpPr>
        <p:spPr>
          <a:xfrm>
            <a:off x="350168" y="1435380"/>
            <a:ext cx="7030144" cy="337436"/>
          </a:xfrm>
          <a:prstGeom prst="rect">
            <a:avLst/>
          </a:prstGeom>
          <a:solidFill>
            <a:srgbClr val="0070C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718319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x-none" dirty="0" err="1">
                <a:latin typeface="Lato" charset="0"/>
              </a:rPr>
              <a:t>MatPlotLib</a:t>
            </a:r>
            <a:r>
              <a:rPr lang="pt-BR" altLang="x-none" dirty="0">
                <a:latin typeface="Lato" charset="0"/>
              </a:rPr>
              <a:t> </a:t>
            </a:r>
            <a:r>
              <a:rPr lang="pt-BR" altLang="x-none" sz="2400" dirty="0" err="1">
                <a:latin typeface="Lato" charset="0"/>
              </a:rPr>
              <a:t>Using</a:t>
            </a:r>
            <a:r>
              <a:rPr lang="pt-BR" altLang="x-none" sz="2400" dirty="0">
                <a:latin typeface="Lato" charset="0"/>
              </a:rPr>
              <a:t> </a:t>
            </a:r>
            <a:r>
              <a:rPr lang="pt-BR" altLang="x-none" sz="2400" dirty="0" err="1">
                <a:latin typeface="Lato" charset="0"/>
              </a:rPr>
              <a:t>Styles</a:t>
            </a:r>
            <a:r>
              <a:rPr lang="pt-BR" altLang="x-none" sz="2400" dirty="0">
                <a:latin typeface="Lato" charset="0"/>
              </a:rPr>
              <a:t> </a:t>
            </a:r>
            <a:r>
              <a:rPr lang="pt-BR" altLang="x-none" sz="2400" dirty="0" err="1">
                <a:latin typeface="Lato" charset="0"/>
              </a:rPr>
              <a:t>with</a:t>
            </a:r>
            <a:r>
              <a:rPr lang="pt-BR" altLang="x-none" sz="2400" dirty="0">
                <a:latin typeface="Lato" charset="0"/>
              </a:rPr>
              <a:t> </a:t>
            </a:r>
            <a:r>
              <a:rPr lang="pt-BR" altLang="x-none" sz="24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plt.style.use</a:t>
            </a:r>
            <a:endParaRPr lang="pt-BR" altLang="x-none" sz="24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14/05/2019</a:t>
            </a:r>
            <a:endParaRPr lang="pt-BR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PTS2019 - Data Analysis and Visualization I</a:t>
            </a:r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44FF9B-96D5-6844-86ED-F56F69979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32</a:t>
            </a:fld>
            <a:endParaRPr lang="pt-BR" altLang="x-none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D7823D7-DFC6-944F-9B36-BF0B4451A26A}"/>
              </a:ext>
            </a:extLst>
          </p:cNvPr>
          <p:cNvSpPr/>
          <p:nvPr/>
        </p:nvSpPr>
        <p:spPr>
          <a:xfrm>
            <a:off x="4518514" y="1268760"/>
            <a:ext cx="1781678" cy="1512168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A0842C-F22D-F640-A328-4360AC72AADA}"/>
              </a:ext>
            </a:extLst>
          </p:cNvPr>
          <p:cNvSpPr txBox="1"/>
          <p:nvPr/>
        </p:nvSpPr>
        <p:spPr>
          <a:xfrm>
            <a:off x="350168" y="1435380"/>
            <a:ext cx="7030144" cy="36933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plt.style.use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ggplot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):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plt.plot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x_array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y_array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label</a:t>
            </a:r>
            <a:r>
              <a:rPr lang="en-US" b="1" dirty="0">
                <a:solidFill>
                  <a:srgbClr val="9437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'blue line'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plt.plot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x_array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y_array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'o'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label</a:t>
            </a:r>
            <a:r>
              <a:rPr lang="en-US" b="1" dirty="0">
                <a:solidFill>
                  <a:srgbClr val="9437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'circles'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plt.grid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(alpha</a:t>
            </a:r>
            <a:r>
              <a:rPr lang="en-US" b="1" dirty="0">
                <a:solidFill>
                  <a:srgbClr val="9437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rgbClr val="008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0.25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plt.legend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loc</a:t>
            </a:r>
            <a:r>
              <a:rPr lang="en-US" b="1" dirty="0">
                <a:solidFill>
                  <a:srgbClr val="9437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'best'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plt.xlabel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'X'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plt.ylabel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'Y'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plt.title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'My Plot’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plt.show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E4A3D8-9AD5-D24E-B535-2C69CD1DBC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5896" y="2731209"/>
            <a:ext cx="5004047" cy="365008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005E307-57BE-ED41-9D38-719C617449BD}"/>
              </a:ext>
            </a:extLst>
          </p:cNvPr>
          <p:cNvSpPr/>
          <p:nvPr/>
        </p:nvSpPr>
        <p:spPr>
          <a:xfrm>
            <a:off x="350168" y="1435380"/>
            <a:ext cx="7030144" cy="337436"/>
          </a:xfrm>
          <a:prstGeom prst="rect">
            <a:avLst/>
          </a:prstGeom>
          <a:solidFill>
            <a:srgbClr val="0070C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925212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x-none" dirty="0" err="1">
                <a:latin typeface="Lato" charset="0"/>
              </a:rPr>
              <a:t>MatPlotLib</a:t>
            </a:r>
            <a:r>
              <a:rPr lang="pt-BR" altLang="x-none" dirty="0">
                <a:latin typeface="Lato" charset="0"/>
              </a:rPr>
              <a:t> </a:t>
            </a:r>
            <a:r>
              <a:rPr lang="pt-BR" altLang="x-none" sz="2400" dirty="0" err="1">
                <a:latin typeface="Lato" charset="0"/>
              </a:rPr>
              <a:t>Working</a:t>
            </a:r>
            <a:r>
              <a:rPr lang="pt-BR" altLang="x-none" sz="2400" dirty="0">
                <a:latin typeface="Lato" charset="0"/>
              </a:rPr>
              <a:t> </a:t>
            </a:r>
            <a:r>
              <a:rPr lang="pt-BR" altLang="x-none" sz="2400" dirty="0" err="1">
                <a:latin typeface="Lato" charset="0"/>
              </a:rPr>
              <a:t>with</a:t>
            </a:r>
            <a:r>
              <a:rPr lang="pt-BR" altLang="x-none" sz="2400" dirty="0">
                <a:latin typeface="Lato" charset="0"/>
              </a:rPr>
              <a:t> Figures </a:t>
            </a:r>
            <a:r>
              <a:rPr lang="pt-BR" altLang="x-none" sz="2400" dirty="0" err="1">
                <a:latin typeface="Lato" charset="0"/>
              </a:rPr>
              <a:t>and</a:t>
            </a:r>
            <a:r>
              <a:rPr lang="pt-BR" altLang="x-none" sz="2400" dirty="0">
                <a:latin typeface="Lato" charset="0"/>
              </a:rPr>
              <a:t> </a:t>
            </a:r>
            <a:r>
              <a:rPr lang="pt-BR" altLang="x-none" sz="2400" dirty="0" err="1">
                <a:latin typeface="Lato" charset="0"/>
              </a:rPr>
              <a:t>Axes</a:t>
            </a:r>
            <a:endParaRPr lang="pt-BR" altLang="x-none" sz="2400" dirty="0">
              <a:latin typeface="Lato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14/05/2019</a:t>
            </a:r>
            <a:endParaRPr lang="pt-BR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PTS2019 - Data Analysis and Visualization I</a:t>
            </a:r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44FF9B-96D5-6844-86ED-F56F69979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33</a:t>
            </a:fld>
            <a:endParaRPr lang="pt-BR" altLang="x-none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D7823D7-DFC6-944F-9B36-BF0B4451A26A}"/>
              </a:ext>
            </a:extLst>
          </p:cNvPr>
          <p:cNvSpPr/>
          <p:nvPr/>
        </p:nvSpPr>
        <p:spPr>
          <a:xfrm>
            <a:off x="4518514" y="1268760"/>
            <a:ext cx="1781678" cy="1512168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A0842C-F22D-F640-A328-4360AC72AADA}"/>
              </a:ext>
            </a:extLst>
          </p:cNvPr>
          <p:cNvSpPr txBox="1"/>
          <p:nvPr/>
        </p:nvSpPr>
        <p:spPr>
          <a:xfrm>
            <a:off x="350168" y="1435380"/>
            <a:ext cx="7030144" cy="36933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my_figure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my_axes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9437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plt.subplots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my_axes.plot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x_array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y_array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label</a:t>
            </a:r>
            <a:r>
              <a:rPr lang="en-US" b="1" dirty="0">
                <a:solidFill>
                  <a:srgbClr val="9437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'blue line'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my_axes.plot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x_array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y_array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'o'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label</a:t>
            </a:r>
            <a:r>
              <a:rPr lang="en-US" b="1" dirty="0">
                <a:solidFill>
                  <a:srgbClr val="9437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'circles'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my_axes.grid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(alpha</a:t>
            </a:r>
            <a:r>
              <a:rPr lang="en-US" b="1" dirty="0">
                <a:solidFill>
                  <a:srgbClr val="9437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rgbClr val="008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0.25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my_axes.legend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loc</a:t>
            </a:r>
            <a:r>
              <a:rPr lang="en-US" b="1" dirty="0">
                <a:solidFill>
                  <a:srgbClr val="9437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'best'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my_axes.set_xlabel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'X'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my_axes.set_ylabel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'Y'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my_axes.set_title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'My Plot'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plt.show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C53E154-D014-9048-8405-79339BACF4C5}"/>
              </a:ext>
            </a:extLst>
          </p:cNvPr>
          <p:cNvSpPr/>
          <p:nvPr/>
        </p:nvSpPr>
        <p:spPr>
          <a:xfrm>
            <a:off x="350168" y="1435380"/>
            <a:ext cx="1197496" cy="337436"/>
          </a:xfrm>
          <a:prstGeom prst="rect">
            <a:avLst/>
          </a:prstGeom>
          <a:solidFill>
            <a:srgbClr val="0070C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8031771-EEA8-354B-945B-7D06B3802624}"/>
              </a:ext>
            </a:extLst>
          </p:cNvPr>
          <p:cNvSpPr/>
          <p:nvPr/>
        </p:nvSpPr>
        <p:spPr>
          <a:xfrm>
            <a:off x="1763688" y="1435380"/>
            <a:ext cx="981472" cy="337436"/>
          </a:xfrm>
          <a:prstGeom prst="rect">
            <a:avLst/>
          </a:prstGeom>
          <a:solidFill>
            <a:srgbClr val="00B05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F54F2B1-BC12-B14E-85EF-7136E7C906CF}"/>
              </a:ext>
            </a:extLst>
          </p:cNvPr>
          <p:cNvSpPr/>
          <p:nvPr/>
        </p:nvSpPr>
        <p:spPr>
          <a:xfrm>
            <a:off x="350168" y="2000987"/>
            <a:ext cx="981472" cy="593203"/>
          </a:xfrm>
          <a:prstGeom prst="rect">
            <a:avLst/>
          </a:prstGeom>
          <a:solidFill>
            <a:srgbClr val="00B05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F7149B0-F736-BA4A-9BD9-BC5D358FF6CD}"/>
              </a:ext>
            </a:extLst>
          </p:cNvPr>
          <p:cNvSpPr/>
          <p:nvPr/>
        </p:nvSpPr>
        <p:spPr>
          <a:xfrm>
            <a:off x="350168" y="2839683"/>
            <a:ext cx="981472" cy="593203"/>
          </a:xfrm>
          <a:prstGeom prst="rect">
            <a:avLst/>
          </a:prstGeom>
          <a:solidFill>
            <a:srgbClr val="00B05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6FC6AA5-49FB-9641-BD27-E6C225032DAE}"/>
              </a:ext>
            </a:extLst>
          </p:cNvPr>
          <p:cNvSpPr/>
          <p:nvPr/>
        </p:nvSpPr>
        <p:spPr>
          <a:xfrm>
            <a:off x="350168" y="3678379"/>
            <a:ext cx="981472" cy="830741"/>
          </a:xfrm>
          <a:prstGeom prst="rect">
            <a:avLst/>
          </a:prstGeom>
          <a:solidFill>
            <a:srgbClr val="00B05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499682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x-none" dirty="0" err="1">
                <a:latin typeface="Lato" charset="0"/>
              </a:rPr>
              <a:t>MatPlotLib</a:t>
            </a:r>
            <a:r>
              <a:rPr lang="pt-BR" altLang="x-none" dirty="0">
                <a:latin typeface="Lato" charset="0"/>
              </a:rPr>
              <a:t> </a:t>
            </a:r>
            <a:r>
              <a:rPr lang="pt-BR" altLang="x-none" sz="2400" dirty="0" err="1">
                <a:latin typeface="Lato" charset="0"/>
              </a:rPr>
              <a:t>Working</a:t>
            </a:r>
            <a:r>
              <a:rPr lang="pt-BR" altLang="x-none" sz="2400" dirty="0">
                <a:latin typeface="Lato" charset="0"/>
              </a:rPr>
              <a:t> </a:t>
            </a:r>
            <a:r>
              <a:rPr lang="pt-BR" altLang="x-none" sz="2400" dirty="0" err="1">
                <a:latin typeface="Lato" charset="0"/>
              </a:rPr>
              <a:t>with</a:t>
            </a:r>
            <a:r>
              <a:rPr lang="pt-BR" altLang="x-none" sz="2400" dirty="0">
                <a:latin typeface="Lato" charset="0"/>
              </a:rPr>
              <a:t> Figures </a:t>
            </a:r>
            <a:r>
              <a:rPr lang="pt-BR" altLang="x-none" sz="2400" dirty="0" err="1">
                <a:latin typeface="Lato" charset="0"/>
              </a:rPr>
              <a:t>and</a:t>
            </a:r>
            <a:r>
              <a:rPr lang="pt-BR" altLang="x-none" sz="2400" dirty="0">
                <a:latin typeface="Lato" charset="0"/>
              </a:rPr>
              <a:t> </a:t>
            </a:r>
            <a:r>
              <a:rPr lang="pt-BR" altLang="x-none" sz="2400" dirty="0" err="1">
                <a:latin typeface="Lato" charset="0"/>
              </a:rPr>
              <a:t>Axes</a:t>
            </a:r>
            <a:endParaRPr lang="pt-BR" altLang="x-none" sz="2400" dirty="0">
              <a:latin typeface="Lato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14/05/2019</a:t>
            </a:r>
            <a:endParaRPr lang="pt-BR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PTS2019 - Data Analysis and Visualization I</a:t>
            </a:r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44FF9B-96D5-6844-86ED-F56F69979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34</a:t>
            </a:fld>
            <a:endParaRPr lang="pt-BR" altLang="x-none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D7823D7-DFC6-944F-9B36-BF0B4451A26A}"/>
              </a:ext>
            </a:extLst>
          </p:cNvPr>
          <p:cNvSpPr/>
          <p:nvPr/>
        </p:nvSpPr>
        <p:spPr>
          <a:xfrm>
            <a:off x="4518514" y="1268760"/>
            <a:ext cx="1781678" cy="1512168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A0842C-F22D-F640-A328-4360AC72AADA}"/>
              </a:ext>
            </a:extLst>
          </p:cNvPr>
          <p:cNvSpPr txBox="1"/>
          <p:nvPr/>
        </p:nvSpPr>
        <p:spPr>
          <a:xfrm>
            <a:off x="350168" y="1435380"/>
            <a:ext cx="7030144" cy="36933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my_figure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my_axes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9437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plt.subplots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my_axes.plot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x_array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y_array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label</a:t>
            </a:r>
            <a:r>
              <a:rPr lang="en-US" b="1" dirty="0">
                <a:solidFill>
                  <a:srgbClr val="9437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'blue line'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my_axes.plot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x_array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y_array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'o'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label</a:t>
            </a:r>
            <a:r>
              <a:rPr lang="en-US" b="1" dirty="0">
                <a:solidFill>
                  <a:srgbClr val="9437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'circles'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my_axes.grid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(alpha</a:t>
            </a:r>
            <a:r>
              <a:rPr lang="en-US" b="1" dirty="0">
                <a:solidFill>
                  <a:srgbClr val="9437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rgbClr val="008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0.25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my_axes.legend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loc</a:t>
            </a:r>
            <a:r>
              <a:rPr lang="en-US" b="1" dirty="0">
                <a:solidFill>
                  <a:srgbClr val="9437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'best'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my_axes.set_xlabel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'X'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my_axes.set_ylabel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'Y'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my_axes.set_title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'My Plot'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plt.show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EDB957F-606C-9145-B2EB-132DEBF12B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2954" y="3090770"/>
            <a:ext cx="4499992" cy="331027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A5A2748-9058-F74A-91BE-837B3A5727B9}"/>
              </a:ext>
            </a:extLst>
          </p:cNvPr>
          <p:cNvSpPr/>
          <p:nvPr/>
        </p:nvSpPr>
        <p:spPr>
          <a:xfrm>
            <a:off x="350168" y="1435380"/>
            <a:ext cx="1197496" cy="337436"/>
          </a:xfrm>
          <a:prstGeom prst="rect">
            <a:avLst/>
          </a:prstGeom>
          <a:solidFill>
            <a:srgbClr val="0070C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07D0F0A-DC21-7044-8FC0-9BD451A83240}"/>
              </a:ext>
            </a:extLst>
          </p:cNvPr>
          <p:cNvSpPr/>
          <p:nvPr/>
        </p:nvSpPr>
        <p:spPr>
          <a:xfrm>
            <a:off x="1763688" y="1435380"/>
            <a:ext cx="981472" cy="337436"/>
          </a:xfrm>
          <a:prstGeom prst="rect">
            <a:avLst/>
          </a:prstGeom>
          <a:solidFill>
            <a:srgbClr val="00B05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CB06276-4D99-0642-AEE7-5F3F498C4C16}"/>
              </a:ext>
            </a:extLst>
          </p:cNvPr>
          <p:cNvSpPr/>
          <p:nvPr/>
        </p:nvSpPr>
        <p:spPr>
          <a:xfrm>
            <a:off x="350168" y="2000987"/>
            <a:ext cx="981472" cy="593203"/>
          </a:xfrm>
          <a:prstGeom prst="rect">
            <a:avLst/>
          </a:prstGeom>
          <a:solidFill>
            <a:srgbClr val="00B05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F984022-40D8-4C44-987C-880CA2FDD8AD}"/>
              </a:ext>
            </a:extLst>
          </p:cNvPr>
          <p:cNvSpPr/>
          <p:nvPr/>
        </p:nvSpPr>
        <p:spPr>
          <a:xfrm>
            <a:off x="350168" y="2839683"/>
            <a:ext cx="981472" cy="593203"/>
          </a:xfrm>
          <a:prstGeom prst="rect">
            <a:avLst/>
          </a:prstGeom>
          <a:solidFill>
            <a:srgbClr val="00B05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AD4CA81-4E0E-CE44-9730-BCD13EE945DB}"/>
              </a:ext>
            </a:extLst>
          </p:cNvPr>
          <p:cNvSpPr/>
          <p:nvPr/>
        </p:nvSpPr>
        <p:spPr>
          <a:xfrm>
            <a:off x="350168" y="3678379"/>
            <a:ext cx="981472" cy="830741"/>
          </a:xfrm>
          <a:prstGeom prst="rect">
            <a:avLst/>
          </a:prstGeom>
          <a:solidFill>
            <a:srgbClr val="00B05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78768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x-none" dirty="0" err="1">
                <a:latin typeface="Lato" charset="0"/>
              </a:rPr>
              <a:t>MatPlotLib</a:t>
            </a:r>
            <a:r>
              <a:rPr lang="pt-BR" altLang="x-none" dirty="0">
                <a:latin typeface="Lato" charset="0"/>
              </a:rPr>
              <a:t> </a:t>
            </a:r>
            <a:r>
              <a:rPr lang="pt-BR" altLang="x-none" sz="2400" dirty="0" err="1">
                <a:latin typeface="Lato" charset="0"/>
              </a:rPr>
              <a:t>Plot</a:t>
            </a:r>
            <a:r>
              <a:rPr lang="pt-BR" altLang="x-none" sz="2400" dirty="0">
                <a:latin typeface="Lato" charset="0"/>
              </a:rPr>
              <a:t> </a:t>
            </a:r>
            <a:r>
              <a:rPr lang="pt-BR" altLang="x-none" sz="2400" dirty="0" err="1">
                <a:latin typeface="Lato" charset="0"/>
              </a:rPr>
              <a:t>types</a:t>
            </a:r>
            <a:endParaRPr lang="pt-BR" altLang="x-none" dirty="0">
              <a:latin typeface="Lato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 dirty="0"/>
              <a:t>PTS2019 - Data </a:t>
            </a:r>
            <a:r>
              <a:rPr lang="pt-BR" dirty="0" err="1"/>
              <a:t>Analysis</a:t>
            </a:r>
            <a:r>
              <a:rPr lang="pt-BR" dirty="0"/>
              <a:t> </a:t>
            </a:r>
            <a:r>
              <a:rPr lang="pt-BR" dirty="0" err="1"/>
              <a:t>and</a:t>
            </a:r>
            <a:r>
              <a:rPr lang="pt-BR" dirty="0"/>
              <a:t> </a:t>
            </a:r>
            <a:r>
              <a:rPr lang="pt-BR" dirty="0" err="1"/>
              <a:t>Visualization</a:t>
            </a:r>
            <a:r>
              <a:rPr lang="pt-BR" dirty="0"/>
              <a:t> </a:t>
            </a:r>
            <a:r>
              <a:rPr lang="pt-BR" dirty="0" err="1"/>
              <a:t>I</a:t>
            </a:r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44FF9B-96D5-6844-86ED-F56F69979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35</a:t>
            </a:fld>
            <a:endParaRPr lang="pt-BR" altLang="x-none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D7823D7-DFC6-944F-9B36-BF0B4451A26A}"/>
              </a:ext>
            </a:extLst>
          </p:cNvPr>
          <p:cNvSpPr/>
          <p:nvPr/>
        </p:nvSpPr>
        <p:spPr>
          <a:xfrm>
            <a:off x="4518514" y="1268760"/>
            <a:ext cx="1781678" cy="1512168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D005F53-6C1F-594B-922B-339A020F716C}"/>
              </a:ext>
            </a:extLst>
          </p:cNvPr>
          <p:cNvSpPr/>
          <p:nvPr/>
        </p:nvSpPr>
        <p:spPr>
          <a:xfrm>
            <a:off x="5886529" y="695735"/>
            <a:ext cx="30059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https://matplotlib.org/gallery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E323EF5D-8818-CC47-8DE7-1804DBFAFF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512" y="2416299"/>
            <a:ext cx="2768600" cy="2743200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31390305-FFBD-B84E-87AD-0CA1FF0C3D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6176" y="2348880"/>
            <a:ext cx="2438400" cy="2743200"/>
          </a:xfrm>
          <a:prstGeom prst="rect">
            <a:avLst/>
          </a:prstGeom>
        </p:spPr>
      </p:pic>
      <p:sp>
        <p:nvSpPr>
          <p:cNvPr id="56" name="Date Placeholder 1">
            <a:extLst>
              <a:ext uri="{FF2B5EF4-FFF2-40B4-BE49-F238E27FC236}">
                <a16:creationId xmlns:a16="http://schemas.microsoft.com/office/drawing/2014/main" id="{B291818A-BCA7-B04F-BD7F-20413247049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0168" y="6597352"/>
            <a:ext cx="2133600" cy="212568"/>
          </a:xfrm>
        </p:spPr>
        <p:txBody>
          <a:bodyPr/>
          <a:lstStyle/>
          <a:p>
            <a:pPr>
              <a:defRPr/>
            </a:pPr>
            <a:r>
              <a:rPr lang="en-US" dirty="0"/>
              <a:t>14/05/2019</a:t>
            </a:r>
            <a:endParaRPr lang="pt-BR" dirty="0"/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C683373E-B355-2F49-9CE2-9B99D62C93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30736" y="2420888"/>
            <a:ext cx="2565400" cy="252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618131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x-none" dirty="0" err="1">
                <a:latin typeface="Lato" charset="0"/>
              </a:rPr>
              <a:t>MatPlotLib</a:t>
            </a:r>
            <a:r>
              <a:rPr lang="pt-BR" altLang="x-none" dirty="0">
                <a:latin typeface="Lato" charset="0"/>
              </a:rPr>
              <a:t> </a:t>
            </a:r>
            <a:r>
              <a:rPr lang="pt-BR" altLang="x-none" sz="2400" dirty="0" err="1">
                <a:latin typeface="Lato" charset="0"/>
              </a:rPr>
              <a:t>Plot</a:t>
            </a:r>
            <a:r>
              <a:rPr lang="pt-BR" altLang="x-none" sz="2400" dirty="0">
                <a:latin typeface="Lato" charset="0"/>
              </a:rPr>
              <a:t> </a:t>
            </a:r>
            <a:r>
              <a:rPr lang="pt-BR" altLang="x-none" sz="2400" dirty="0" err="1">
                <a:latin typeface="Lato" charset="0"/>
              </a:rPr>
              <a:t>types</a:t>
            </a:r>
            <a:endParaRPr lang="pt-BR" altLang="x-none" dirty="0">
              <a:latin typeface="Lato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 dirty="0"/>
              <a:t>PTS2019 - Data </a:t>
            </a:r>
            <a:r>
              <a:rPr lang="pt-BR" dirty="0" err="1"/>
              <a:t>Analysis</a:t>
            </a:r>
            <a:r>
              <a:rPr lang="pt-BR" dirty="0"/>
              <a:t> </a:t>
            </a:r>
            <a:r>
              <a:rPr lang="pt-BR" dirty="0" err="1"/>
              <a:t>and</a:t>
            </a:r>
            <a:r>
              <a:rPr lang="pt-BR" dirty="0"/>
              <a:t> </a:t>
            </a:r>
            <a:r>
              <a:rPr lang="pt-BR" dirty="0" err="1"/>
              <a:t>Visualization</a:t>
            </a:r>
            <a:r>
              <a:rPr lang="pt-BR" dirty="0"/>
              <a:t> </a:t>
            </a:r>
            <a:r>
              <a:rPr lang="pt-BR" dirty="0" err="1"/>
              <a:t>I</a:t>
            </a:r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44FF9B-96D5-6844-86ED-F56F69979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36</a:t>
            </a:fld>
            <a:endParaRPr lang="pt-BR" altLang="x-none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D7823D7-DFC6-944F-9B36-BF0B4451A26A}"/>
              </a:ext>
            </a:extLst>
          </p:cNvPr>
          <p:cNvSpPr/>
          <p:nvPr/>
        </p:nvSpPr>
        <p:spPr>
          <a:xfrm>
            <a:off x="-63255" y="3897052"/>
            <a:ext cx="1781678" cy="1512168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D005F53-6C1F-594B-922B-339A020F716C}"/>
              </a:ext>
            </a:extLst>
          </p:cNvPr>
          <p:cNvSpPr/>
          <p:nvPr/>
        </p:nvSpPr>
        <p:spPr>
          <a:xfrm>
            <a:off x="5886529" y="695735"/>
            <a:ext cx="30059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https://matplotlib.org/gallery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6" name="Date Placeholder 1">
            <a:extLst>
              <a:ext uri="{FF2B5EF4-FFF2-40B4-BE49-F238E27FC236}">
                <a16:creationId xmlns:a16="http://schemas.microsoft.com/office/drawing/2014/main" id="{B291818A-BCA7-B04F-BD7F-20413247049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0168" y="6597352"/>
            <a:ext cx="2133600" cy="212568"/>
          </a:xfrm>
        </p:spPr>
        <p:txBody>
          <a:bodyPr/>
          <a:lstStyle/>
          <a:p>
            <a:pPr>
              <a:defRPr/>
            </a:pPr>
            <a:r>
              <a:rPr lang="en-US" dirty="0"/>
              <a:t>14/05/2019</a:t>
            </a:r>
            <a:endParaRPr lang="pt-BR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2C54AF4-2FFF-B440-9E38-C1B5602CC9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4543" y="3669028"/>
            <a:ext cx="3744415" cy="249627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3C1EF7D-95CE-3A4E-B531-DD5EE5A72C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4544" y="1148747"/>
            <a:ext cx="3744415" cy="249627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A697686-D49A-9849-96A1-F764913655AF}"/>
              </a:ext>
            </a:extLst>
          </p:cNvPr>
          <p:cNvSpPr txBox="1"/>
          <p:nvPr/>
        </p:nvSpPr>
        <p:spPr>
          <a:xfrm>
            <a:off x="1017081" y="3255367"/>
            <a:ext cx="12506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Lato" charset="0"/>
                <a:ea typeface="Lato" charset="0"/>
                <a:cs typeface="Lato" charset="0"/>
              </a:rPr>
              <a:t>Pie Plots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6D506D9-6E7E-1B40-84DB-294A03AA610E}"/>
              </a:ext>
            </a:extLst>
          </p:cNvPr>
          <p:cNvSpPr txBox="1"/>
          <p:nvPr/>
        </p:nvSpPr>
        <p:spPr>
          <a:xfrm>
            <a:off x="251520" y="6021288"/>
            <a:ext cx="26738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Lato" charset="0"/>
                <a:ea typeface="Lato" charset="0"/>
                <a:cs typeface="Lato" charset="0"/>
              </a:rPr>
              <a:t>Polar Plots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E6824D0-C8A7-4F4F-AF02-A30F214B2EA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768" y="980728"/>
            <a:ext cx="3744415" cy="249627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6A25A0C-FB0C-1849-B9FF-828F50C1B05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0193" y="3737363"/>
            <a:ext cx="3744415" cy="249627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12E948A-14E8-5048-85D1-48D37F42DF0C}"/>
              </a:ext>
            </a:extLst>
          </p:cNvPr>
          <p:cNvSpPr txBox="1"/>
          <p:nvPr/>
        </p:nvSpPr>
        <p:spPr>
          <a:xfrm>
            <a:off x="3275856" y="3261726"/>
            <a:ext cx="2097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latin typeface="Lato" charset="0"/>
                <a:ea typeface="Lato" charset="0"/>
                <a:cs typeface="Lato" charset="0"/>
              </a:rPr>
              <a:t>Display Images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48B7015-9D6F-484E-98D9-B9D15A9D6E71}"/>
              </a:ext>
            </a:extLst>
          </p:cNvPr>
          <p:cNvSpPr txBox="1"/>
          <p:nvPr/>
        </p:nvSpPr>
        <p:spPr>
          <a:xfrm>
            <a:off x="3122240" y="6063679"/>
            <a:ext cx="26738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Lato" charset="0"/>
                <a:ea typeface="Lato" charset="0"/>
                <a:cs typeface="Lato" charset="0"/>
              </a:rPr>
              <a:t>Stream Plots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85117E3-A646-F544-B374-C888966F2434}"/>
              </a:ext>
            </a:extLst>
          </p:cNvPr>
          <p:cNvSpPr txBox="1"/>
          <p:nvPr/>
        </p:nvSpPr>
        <p:spPr>
          <a:xfrm>
            <a:off x="6783408" y="3263261"/>
            <a:ext cx="12121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Lato" charset="0"/>
                <a:ea typeface="Lato" charset="0"/>
                <a:cs typeface="Lato" charset="0"/>
              </a:rPr>
              <a:t>Plots 3D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B158CF9-569A-8E4A-A5AC-4CBD389103F5}"/>
              </a:ext>
            </a:extLst>
          </p:cNvPr>
          <p:cNvGrpSpPr/>
          <p:nvPr/>
        </p:nvGrpSpPr>
        <p:grpSpPr>
          <a:xfrm>
            <a:off x="5873466" y="3718872"/>
            <a:ext cx="3786680" cy="2806472"/>
            <a:chOff x="5609856" y="1340768"/>
            <a:chExt cx="3786680" cy="280647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68B0B2B-4677-524E-A39A-9CA4E12F83AE}"/>
                </a:ext>
              </a:extLst>
            </p:cNvPr>
            <p:cNvSpPr txBox="1"/>
            <p:nvPr/>
          </p:nvSpPr>
          <p:spPr>
            <a:xfrm>
              <a:off x="6180598" y="3685575"/>
              <a:ext cx="267389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Lato" charset="0"/>
                  <a:ea typeface="Lato" charset="0"/>
                  <a:cs typeface="Lato" charset="0"/>
                </a:rPr>
                <a:t>Contour Plots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5FA55398-DCC2-704F-AC25-E46B3D25A91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09856" y="1340768"/>
              <a:ext cx="3786680" cy="2524453"/>
            </a:xfrm>
            <a:prstGeom prst="rect">
              <a:avLst/>
            </a:prstGeom>
          </p:spPr>
        </p:pic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226E1764-A720-5D44-8788-8AD923DC21D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080" y="855644"/>
            <a:ext cx="3860036" cy="2573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258246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x-none" dirty="0" err="1">
                <a:latin typeface="Lato" charset="0"/>
              </a:rPr>
              <a:t>Wrapping</a:t>
            </a:r>
            <a:r>
              <a:rPr lang="pt-BR" altLang="x-none" dirty="0">
                <a:latin typeface="Lato" charset="0"/>
              </a:rPr>
              <a:t> </a:t>
            </a:r>
            <a:r>
              <a:rPr lang="pt-BR" altLang="x-none" dirty="0" err="1">
                <a:latin typeface="Lato" charset="0"/>
              </a:rPr>
              <a:t>Up</a:t>
            </a:r>
            <a:r>
              <a:rPr lang="pt-BR" altLang="x-none" sz="2400" dirty="0">
                <a:latin typeface="Lato" charset="0"/>
              </a:rPr>
              <a:t> a Real Case</a:t>
            </a:r>
            <a:endParaRPr lang="pt-BR" altLang="x-none" dirty="0">
              <a:latin typeface="Lato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 dirty="0"/>
              <a:t>PTS2019 - Data </a:t>
            </a:r>
            <a:r>
              <a:rPr lang="pt-BR" dirty="0" err="1"/>
              <a:t>Analysis</a:t>
            </a:r>
            <a:r>
              <a:rPr lang="pt-BR" dirty="0"/>
              <a:t> </a:t>
            </a:r>
            <a:r>
              <a:rPr lang="pt-BR" dirty="0" err="1"/>
              <a:t>and</a:t>
            </a:r>
            <a:r>
              <a:rPr lang="pt-BR" dirty="0"/>
              <a:t> </a:t>
            </a:r>
            <a:r>
              <a:rPr lang="pt-BR" dirty="0" err="1"/>
              <a:t>Visualization</a:t>
            </a:r>
            <a:r>
              <a:rPr lang="pt-BR" dirty="0"/>
              <a:t> </a:t>
            </a:r>
            <a:r>
              <a:rPr lang="pt-BR" dirty="0" err="1"/>
              <a:t>I</a:t>
            </a:r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44FF9B-96D5-6844-86ED-F56F69979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37</a:t>
            </a:fld>
            <a:endParaRPr lang="pt-BR" altLang="x-none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D7823D7-DFC6-944F-9B36-BF0B4451A26A}"/>
              </a:ext>
            </a:extLst>
          </p:cNvPr>
          <p:cNvSpPr/>
          <p:nvPr/>
        </p:nvSpPr>
        <p:spPr>
          <a:xfrm>
            <a:off x="-63255" y="3897052"/>
            <a:ext cx="1781678" cy="1512168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Date Placeholder 1">
            <a:extLst>
              <a:ext uri="{FF2B5EF4-FFF2-40B4-BE49-F238E27FC236}">
                <a16:creationId xmlns:a16="http://schemas.microsoft.com/office/drawing/2014/main" id="{B291818A-BCA7-B04F-BD7F-20413247049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0168" y="6597352"/>
            <a:ext cx="2133600" cy="212568"/>
          </a:xfrm>
        </p:spPr>
        <p:txBody>
          <a:bodyPr/>
          <a:lstStyle/>
          <a:p>
            <a:pPr>
              <a:defRPr/>
            </a:pPr>
            <a:r>
              <a:rPr lang="en-US" dirty="0"/>
              <a:t>14/05/2019</a:t>
            </a:r>
            <a:endParaRPr lang="pt-B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23C3A8-4905-F044-8DE7-0CA138C6C747}"/>
              </a:ext>
            </a:extLst>
          </p:cNvPr>
          <p:cNvSpPr txBox="1"/>
          <p:nvPr/>
        </p:nvSpPr>
        <p:spPr>
          <a:xfrm>
            <a:off x="350168" y="1709032"/>
            <a:ext cx="4413388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Read text file using NumPy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Using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plt.plot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(...)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Customize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Fit results using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np.polyfit</a:t>
            </a:r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Multiple plots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Using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plt.scatter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(...)</a:t>
            </a:r>
          </a:p>
        </p:txBody>
      </p:sp>
    </p:spTree>
    <p:extLst>
      <p:ext uri="{BB962C8B-B14F-4D97-AF65-F5344CB8AC3E}">
        <p14:creationId xmlns:p14="http://schemas.microsoft.com/office/powerpoint/2010/main" val="567427196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x-none" dirty="0" err="1">
                <a:latin typeface="Lato" charset="0"/>
              </a:rPr>
              <a:t>Wrapping</a:t>
            </a:r>
            <a:r>
              <a:rPr lang="pt-BR" altLang="x-none" dirty="0">
                <a:latin typeface="Lato" charset="0"/>
              </a:rPr>
              <a:t> </a:t>
            </a:r>
            <a:r>
              <a:rPr lang="pt-BR" altLang="x-none" dirty="0" err="1">
                <a:latin typeface="Lato" charset="0"/>
              </a:rPr>
              <a:t>Up</a:t>
            </a:r>
            <a:r>
              <a:rPr lang="pt-BR" altLang="x-none" dirty="0">
                <a:latin typeface="Lato" charset="0"/>
              </a:rPr>
              <a:t> </a:t>
            </a:r>
            <a:r>
              <a:rPr lang="pt-BR" altLang="x-none" sz="2400" dirty="0">
                <a:latin typeface="Lato" charset="0"/>
              </a:rPr>
              <a:t>a Real Case</a:t>
            </a:r>
            <a:endParaRPr lang="pt-BR" altLang="x-none" dirty="0">
              <a:latin typeface="Lato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 dirty="0"/>
              <a:t>PTS2019 - Data </a:t>
            </a:r>
            <a:r>
              <a:rPr lang="pt-BR" dirty="0" err="1"/>
              <a:t>Analysis</a:t>
            </a:r>
            <a:r>
              <a:rPr lang="pt-BR" dirty="0"/>
              <a:t> </a:t>
            </a:r>
            <a:r>
              <a:rPr lang="pt-BR" dirty="0" err="1"/>
              <a:t>and</a:t>
            </a:r>
            <a:r>
              <a:rPr lang="pt-BR" dirty="0"/>
              <a:t> </a:t>
            </a:r>
            <a:r>
              <a:rPr lang="pt-BR" dirty="0" err="1"/>
              <a:t>Visualization</a:t>
            </a:r>
            <a:r>
              <a:rPr lang="pt-BR" dirty="0"/>
              <a:t> </a:t>
            </a:r>
            <a:r>
              <a:rPr lang="pt-BR" dirty="0" err="1"/>
              <a:t>I</a:t>
            </a:r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44FF9B-96D5-6844-86ED-F56F69979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38</a:t>
            </a:fld>
            <a:endParaRPr lang="pt-BR" altLang="x-none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D7823D7-DFC6-944F-9B36-BF0B4451A26A}"/>
              </a:ext>
            </a:extLst>
          </p:cNvPr>
          <p:cNvSpPr/>
          <p:nvPr/>
        </p:nvSpPr>
        <p:spPr>
          <a:xfrm>
            <a:off x="-63255" y="3897052"/>
            <a:ext cx="1781678" cy="1512168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Date Placeholder 1">
            <a:extLst>
              <a:ext uri="{FF2B5EF4-FFF2-40B4-BE49-F238E27FC236}">
                <a16:creationId xmlns:a16="http://schemas.microsoft.com/office/drawing/2014/main" id="{B291818A-BCA7-B04F-BD7F-20413247049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0168" y="6597352"/>
            <a:ext cx="2133600" cy="212568"/>
          </a:xfrm>
        </p:spPr>
        <p:txBody>
          <a:bodyPr/>
          <a:lstStyle/>
          <a:p>
            <a:pPr>
              <a:defRPr/>
            </a:pPr>
            <a:r>
              <a:rPr lang="en-US" dirty="0"/>
              <a:t>14/05/2019</a:t>
            </a:r>
            <a:endParaRPr lang="pt-BR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C4CC779-6C71-534D-90CD-A0ADAFC9D420}"/>
              </a:ext>
            </a:extLst>
          </p:cNvPr>
          <p:cNvGrpSpPr/>
          <p:nvPr/>
        </p:nvGrpSpPr>
        <p:grpSpPr>
          <a:xfrm>
            <a:off x="323528" y="4001792"/>
            <a:ext cx="8363272" cy="1731464"/>
            <a:chOff x="323528" y="3641752"/>
            <a:chExt cx="8363272" cy="1731464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D23C3A8-4905-F044-8DE7-0CA138C6C747}"/>
                </a:ext>
              </a:extLst>
            </p:cNvPr>
            <p:cNvSpPr txBox="1"/>
            <p:nvPr/>
          </p:nvSpPr>
          <p:spPr>
            <a:xfrm>
              <a:off x="323528" y="3641752"/>
              <a:ext cx="327685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Read text file using NumPy</a:t>
              </a:r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12D5D0E8-0501-844D-969D-C9D548836296}"/>
                </a:ext>
              </a:extLst>
            </p:cNvPr>
            <p:cNvSpPr/>
            <p:nvPr/>
          </p:nvSpPr>
          <p:spPr>
            <a:xfrm>
              <a:off x="350168" y="4149080"/>
              <a:ext cx="8336632" cy="122413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000" dirty="0">
                  <a:solidFill>
                    <a:schemeClr val="accent1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filename </a:t>
              </a:r>
              <a:r>
                <a:rPr lang="en-US" sz="2000" b="1" dirty="0">
                  <a:solidFill>
                    <a:srgbClr val="9437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=</a:t>
              </a:r>
              <a:r>
                <a:rPr lang="en-US" sz="2000" dirty="0">
                  <a:solidFill>
                    <a:schemeClr val="accent1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chemeClr val="accent6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'data/</a:t>
              </a:r>
              <a:r>
                <a:rPr lang="en-US" sz="2000" dirty="0" err="1">
                  <a:solidFill>
                    <a:schemeClr val="accent6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my_table.txt</a:t>
              </a:r>
              <a:r>
                <a:rPr lang="en-US" sz="2000" dirty="0">
                  <a:solidFill>
                    <a:schemeClr val="accent6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’</a:t>
              </a:r>
            </a:p>
            <a:p>
              <a:r>
                <a:rPr lang="en-US" sz="2000" dirty="0" err="1">
                  <a:solidFill>
                    <a:schemeClr val="accent1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flux_stack</a:t>
              </a:r>
              <a:r>
                <a:rPr lang="en-US" sz="2000" dirty="0">
                  <a:solidFill>
                    <a:schemeClr val="accent1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 sz="2000" dirty="0" err="1">
                  <a:solidFill>
                    <a:schemeClr val="accent1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flux_median</a:t>
              </a:r>
              <a:r>
                <a:rPr lang="en-US" sz="2000" dirty="0">
                  <a:solidFill>
                    <a:schemeClr val="accent1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, snr </a:t>
              </a:r>
              <a:r>
                <a:rPr lang="en-US" sz="2000" b="1" dirty="0">
                  <a:solidFill>
                    <a:srgbClr val="9437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=</a:t>
              </a:r>
              <a:r>
                <a:rPr lang="en-US" sz="2000" dirty="0">
                  <a:solidFill>
                    <a:schemeClr val="accent1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000" dirty="0" err="1">
                  <a:solidFill>
                    <a:schemeClr val="accent1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np.loadtxt</a:t>
              </a:r>
              <a:r>
                <a:rPr lang="en-US" sz="2000" dirty="0">
                  <a:solidFill>
                    <a:schemeClr val="accent1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</a:p>
            <a:p>
              <a:r>
                <a:rPr lang="en-US" sz="2000" dirty="0">
                  <a:solidFill>
                    <a:schemeClr val="accent1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filename, </a:t>
              </a:r>
              <a:r>
                <a:rPr lang="en-US" sz="2000" dirty="0" err="1">
                  <a:solidFill>
                    <a:schemeClr val="accent1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usecols</a:t>
              </a:r>
              <a:r>
                <a:rPr lang="en-US" sz="2000" b="1" dirty="0">
                  <a:solidFill>
                    <a:srgbClr val="9437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=</a:t>
              </a:r>
              <a:r>
                <a:rPr lang="en-US" sz="2000" dirty="0">
                  <a:solidFill>
                    <a:schemeClr val="accent1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[</a:t>
              </a:r>
              <a:r>
                <a:rPr lang="en-US" sz="20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4</a:t>
              </a:r>
              <a:r>
                <a:rPr lang="en-US" sz="2000" dirty="0">
                  <a:solidFill>
                    <a:schemeClr val="accent1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 sz="20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10</a:t>
              </a:r>
              <a:r>
                <a:rPr lang="en-US" sz="2000" dirty="0">
                  <a:solidFill>
                    <a:schemeClr val="accent1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 sz="20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11</a:t>
              </a:r>
              <a:r>
                <a:rPr lang="en-US" sz="2000" dirty="0">
                  <a:solidFill>
                    <a:schemeClr val="accent1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], unpack</a:t>
              </a:r>
              <a:r>
                <a:rPr lang="en-US" sz="2000" b="1" dirty="0">
                  <a:solidFill>
                    <a:srgbClr val="9437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=</a:t>
              </a:r>
              <a:r>
                <a:rPr lang="en-US" sz="20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True</a:t>
              </a:r>
              <a:r>
                <a:rPr lang="en-US" sz="2000" dirty="0">
                  <a:solidFill>
                    <a:schemeClr val="accent1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A5E28373-788C-544E-BF22-A90CAB337FEA}"/>
              </a:ext>
            </a:extLst>
          </p:cNvPr>
          <p:cNvGrpSpPr/>
          <p:nvPr/>
        </p:nvGrpSpPr>
        <p:grpSpPr>
          <a:xfrm>
            <a:off x="323528" y="1556792"/>
            <a:ext cx="8363272" cy="2088232"/>
            <a:chOff x="323528" y="1340768"/>
            <a:chExt cx="8363272" cy="2088232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1FB03FD-77CE-1B4D-A92B-0B3B1AE51FBA}"/>
                </a:ext>
              </a:extLst>
            </p:cNvPr>
            <p:cNvSpPr/>
            <p:nvPr/>
          </p:nvSpPr>
          <p:spPr>
            <a:xfrm>
              <a:off x="350168" y="1777092"/>
              <a:ext cx="8336632" cy="1651908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txBody>
            <a:bodyPr wrap="square" numCol="2">
              <a:noAutofit/>
            </a:bodyPr>
            <a:lstStyle/>
            <a:p>
              <a:r>
                <a:rPr lang="en-US" sz="1600" dirty="0"/>
                <a:t>0	X_IMAGE </a:t>
              </a:r>
            </a:p>
            <a:p>
              <a:r>
                <a:rPr lang="en-US" sz="1600" dirty="0"/>
                <a:t>1	Y_IMAGE </a:t>
              </a:r>
            </a:p>
            <a:p>
              <a:r>
                <a:rPr lang="en-US" sz="1600" dirty="0"/>
                <a:t>2	X_WORLD </a:t>
              </a:r>
            </a:p>
            <a:p>
              <a:r>
                <a:rPr lang="en-US" sz="1600" dirty="0"/>
                <a:t>3	Y_WORLD </a:t>
              </a:r>
            </a:p>
            <a:p>
              <a:r>
                <a:rPr lang="en-US" sz="1600" b="1" dirty="0"/>
                <a:t>4	FLUX_STACK </a:t>
              </a:r>
            </a:p>
            <a:p>
              <a:r>
                <a:rPr lang="en-US" sz="1600" dirty="0"/>
                <a:t>5	FLUX_0 </a:t>
              </a:r>
            </a:p>
            <a:p>
              <a:r>
                <a:rPr lang="en-US" sz="1600" dirty="0"/>
                <a:t>6	FLUX_1 </a:t>
              </a:r>
            </a:p>
            <a:p>
              <a:r>
                <a:rPr lang="en-US" sz="1600" dirty="0"/>
                <a:t>7	FLUX_2 </a:t>
              </a:r>
            </a:p>
            <a:p>
              <a:r>
                <a:rPr lang="en-US" sz="1600" dirty="0"/>
                <a:t>8	FLUX_3 </a:t>
              </a:r>
            </a:p>
            <a:p>
              <a:r>
                <a:rPr lang="en-US" sz="1600" dirty="0"/>
                <a:t>9	FLUX_4 </a:t>
              </a:r>
            </a:p>
            <a:p>
              <a:r>
                <a:rPr lang="en-US" sz="1600" b="1" dirty="0"/>
                <a:t>10	MEDIAN </a:t>
              </a:r>
            </a:p>
            <a:p>
              <a:r>
                <a:rPr lang="en-US" sz="1600" b="1" dirty="0"/>
                <a:t>11	SNR</a:t>
              </a:r>
              <a:endParaRPr lang="en-US" sz="1600" b="1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32A3172-D549-4E42-A4AE-877E9996CAB4}"/>
                </a:ext>
              </a:extLst>
            </p:cNvPr>
            <p:cNvSpPr/>
            <p:nvPr/>
          </p:nvSpPr>
          <p:spPr>
            <a:xfrm>
              <a:off x="323528" y="1340768"/>
              <a:ext cx="233749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data/</a:t>
              </a:r>
              <a:r>
                <a:rPr lang="en-US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my_table.txt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877742803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x-none" dirty="0" err="1">
                <a:latin typeface="Lato" charset="0"/>
              </a:rPr>
              <a:t>Wrapping</a:t>
            </a:r>
            <a:r>
              <a:rPr lang="pt-BR" altLang="x-none" dirty="0">
                <a:latin typeface="Lato" charset="0"/>
              </a:rPr>
              <a:t> </a:t>
            </a:r>
            <a:r>
              <a:rPr lang="pt-BR" altLang="x-none" dirty="0" err="1">
                <a:latin typeface="Lato" charset="0"/>
              </a:rPr>
              <a:t>Up</a:t>
            </a:r>
            <a:r>
              <a:rPr lang="pt-BR" altLang="x-none" dirty="0">
                <a:latin typeface="Lato" charset="0"/>
              </a:rPr>
              <a:t> </a:t>
            </a:r>
            <a:r>
              <a:rPr lang="pt-BR" altLang="x-none" sz="2400" dirty="0">
                <a:latin typeface="Lato" charset="0"/>
              </a:rPr>
              <a:t>a Real Case</a:t>
            </a:r>
            <a:endParaRPr lang="pt-BR" altLang="x-none" dirty="0">
              <a:latin typeface="Lato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 dirty="0"/>
              <a:t>PTS2019 - Data </a:t>
            </a:r>
            <a:r>
              <a:rPr lang="pt-BR" dirty="0" err="1"/>
              <a:t>Analysis</a:t>
            </a:r>
            <a:r>
              <a:rPr lang="pt-BR" dirty="0"/>
              <a:t> </a:t>
            </a:r>
            <a:r>
              <a:rPr lang="pt-BR" dirty="0" err="1"/>
              <a:t>and</a:t>
            </a:r>
            <a:r>
              <a:rPr lang="pt-BR" dirty="0"/>
              <a:t> </a:t>
            </a:r>
            <a:r>
              <a:rPr lang="pt-BR" dirty="0" err="1"/>
              <a:t>Visualization</a:t>
            </a:r>
            <a:r>
              <a:rPr lang="pt-BR" dirty="0"/>
              <a:t> </a:t>
            </a:r>
            <a:r>
              <a:rPr lang="pt-BR" dirty="0" err="1"/>
              <a:t>I</a:t>
            </a:r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44FF9B-96D5-6844-86ED-F56F69979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39</a:t>
            </a:fld>
            <a:endParaRPr lang="pt-BR" altLang="x-none" dirty="0"/>
          </a:p>
        </p:txBody>
      </p:sp>
      <p:sp>
        <p:nvSpPr>
          <p:cNvPr id="56" name="Date Placeholder 1">
            <a:extLst>
              <a:ext uri="{FF2B5EF4-FFF2-40B4-BE49-F238E27FC236}">
                <a16:creationId xmlns:a16="http://schemas.microsoft.com/office/drawing/2014/main" id="{B291818A-BCA7-B04F-BD7F-20413247049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0168" y="6597352"/>
            <a:ext cx="2133600" cy="212568"/>
          </a:xfrm>
        </p:spPr>
        <p:txBody>
          <a:bodyPr/>
          <a:lstStyle/>
          <a:p>
            <a:pPr>
              <a:defRPr/>
            </a:pPr>
            <a:r>
              <a:rPr lang="en-US" dirty="0"/>
              <a:t>14/05/2019</a:t>
            </a:r>
            <a:endParaRPr lang="pt-BR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8B0E569-FDF0-394B-8EBB-5BF84425A31D}"/>
              </a:ext>
            </a:extLst>
          </p:cNvPr>
          <p:cNvGrpSpPr/>
          <p:nvPr/>
        </p:nvGrpSpPr>
        <p:grpSpPr>
          <a:xfrm>
            <a:off x="385192" y="1340768"/>
            <a:ext cx="8363272" cy="2232248"/>
            <a:chOff x="323528" y="3641752"/>
            <a:chExt cx="8363272" cy="2232248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E632C4F-DC66-C34E-99FC-FA2BB5C2882F}"/>
                </a:ext>
              </a:extLst>
            </p:cNvPr>
            <p:cNvSpPr txBox="1"/>
            <p:nvPr/>
          </p:nvSpPr>
          <p:spPr>
            <a:xfrm>
              <a:off x="323528" y="3641752"/>
              <a:ext cx="163884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A simple plot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1C9BA98-1078-7544-B779-1E7321D591CD}"/>
                </a:ext>
              </a:extLst>
            </p:cNvPr>
            <p:cNvSpPr/>
            <p:nvPr/>
          </p:nvSpPr>
          <p:spPr>
            <a:xfrm>
              <a:off x="350168" y="4149080"/>
              <a:ext cx="8336632" cy="17249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fig, ax </a:t>
              </a:r>
              <a:r>
                <a:rPr lang="en-US" sz="2000" b="1" dirty="0">
                  <a:solidFill>
                    <a:srgbClr val="9437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=</a:t>
              </a:r>
              <a:r>
                <a:rPr lang="en-US" sz="2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000" dirty="0" err="1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plt.subplots</a:t>
              </a:r>
              <a:r>
                <a:rPr lang="en-US" sz="2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()</a:t>
              </a:r>
            </a:p>
            <a:p>
              <a:endParaRPr lang="en-US" sz="2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000" dirty="0" err="1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ax.plot</a:t>
              </a:r>
              <a:r>
                <a:rPr lang="en-US" sz="2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 sz="2000" dirty="0" err="1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flux_median</a:t>
              </a:r>
              <a:r>
                <a:rPr lang="en-US" sz="2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 sz="2000" dirty="0" err="1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flux_stack</a:t>
              </a:r>
              <a:r>
                <a:rPr lang="en-US" sz="2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</a:p>
            <a:p>
              <a:endParaRPr lang="en-US" sz="2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000" dirty="0" err="1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plt.show</a:t>
              </a:r>
              <a:r>
                <a:rPr lang="en-US" sz="2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()</a:t>
              </a:r>
            </a:p>
          </p:txBody>
        </p: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48B2702E-8D4F-DF4D-A727-E2B4930E3F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0164" y="3212976"/>
            <a:ext cx="4178300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060018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x-none" dirty="0">
                <a:latin typeface="Lato" charset="0"/>
              </a:rPr>
              <a:t>Data </a:t>
            </a:r>
            <a:r>
              <a:rPr lang="pt-BR" altLang="x-none" dirty="0" err="1">
                <a:latin typeface="Lato" charset="0"/>
              </a:rPr>
              <a:t>Analysis</a:t>
            </a:r>
            <a:r>
              <a:rPr lang="pt-BR" altLang="x-none" dirty="0">
                <a:latin typeface="Lato" charset="0"/>
              </a:rPr>
              <a:t> </a:t>
            </a:r>
            <a:r>
              <a:rPr lang="pt-BR" altLang="x-none" dirty="0" err="1">
                <a:latin typeface="Lato" charset="0"/>
              </a:rPr>
              <a:t>and</a:t>
            </a:r>
            <a:r>
              <a:rPr lang="pt-BR" altLang="x-none" dirty="0">
                <a:latin typeface="Lato" charset="0"/>
              </a:rPr>
              <a:t> </a:t>
            </a:r>
            <a:r>
              <a:rPr lang="pt-BR" altLang="x-none" dirty="0" err="1">
                <a:latin typeface="Lato" charset="0"/>
              </a:rPr>
              <a:t>Visualization</a:t>
            </a:r>
            <a:endParaRPr lang="pt-BR" altLang="x-none" dirty="0">
              <a:latin typeface="Lato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14/05/2019</a:t>
            </a:r>
            <a:endParaRPr lang="pt-BR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PTS2019 - Data Analysis and Visualization I</a:t>
            </a:r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44FF9B-96D5-6844-86ED-F56F69979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4</a:t>
            </a:fld>
            <a:endParaRPr lang="pt-BR" altLang="x-none" dirty="0"/>
          </a:p>
        </p:txBody>
      </p:sp>
      <p:sp>
        <p:nvSpPr>
          <p:cNvPr id="8" name="Retângulo 5">
            <a:extLst>
              <a:ext uri="{FF2B5EF4-FFF2-40B4-BE49-F238E27FC236}">
                <a16:creationId xmlns:a16="http://schemas.microsoft.com/office/drawing/2014/main" id="{DC7C7981-2C36-8B49-A531-1C30FB08A5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47512" y="1462389"/>
            <a:ext cx="3136608" cy="45550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>
            <a:noAutofit/>
          </a:bodyPr>
          <a:lstStyle/>
          <a:p>
            <a:pPr algn="ctr">
              <a:lnSpc>
                <a:spcPct val="200000"/>
              </a:lnSpc>
              <a:defRPr/>
            </a:pPr>
            <a:r>
              <a:rPr lang="pt-BR" sz="3600" dirty="0" err="1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DataViz</a:t>
            </a:r>
            <a:r>
              <a:rPr lang="pt-BR" sz="360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1</a:t>
            </a:r>
          </a:p>
          <a:p>
            <a:pPr algn="ctr">
              <a:lnSpc>
                <a:spcPct val="200000"/>
              </a:lnSpc>
              <a:defRPr/>
            </a:pPr>
            <a:r>
              <a:rPr lang="pt-BR" sz="2000" dirty="0" err="1">
                <a:latin typeface="Arial" panose="020B0604020202020204" pitchFamily="34" charset="0"/>
                <a:cs typeface="Arial" panose="020B0604020202020204" pitchFamily="34" charset="0"/>
              </a:rPr>
              <a:t>iPython</a:t>
            </a:r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 / </a:t>
            </a:r>
            <a:r>
              <a:rPr lang="pt-BR" sz="2000" dirty="0" err="1">
                <a:latin typeface="Arial" panose="020B0604020202020204" pitchFamily="34" charset="0"/>
                <a:cs typeface="Arial" panose="020B0604020202020204" pitchFamily="34" charset="0"/>
              </a:rPr>
              <a:t>Jupyter</a:t>
            </a:r>
            <a:endParaRPr lang="pt-BR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200000"/>
              </a:lnSpc>
              <a:defRPr/>
            </a:pPr>
            <a:r>
              <a:rPr lang="pt-BR" sz="2000" dirty="0" err="1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NumPy</a:t>
            </a:r>
            <a:endParaRPr lang="pt-BR" sz="2000" dirty="0"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algn="ctr">
              <a:lnSpc>
                <a:spcPct val="200000"/>
              </a:lnSpc>
              <a:defRPr/>
            </a:pPr>
            <a:r>
              <a:rPr lang="pt-BR" sz="2000" dirty="0" err="1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MatPlotLib</a:t>
            </a:r>
            <a:endParaRPr lang="pt-BR" sz="2000" dirty="0"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algn="ctr">
              <a:lnSpc>
                <a:spcPct val="200000"/>
              </a:lnSpc>
              <a:defRPr/>
            </a:pPr>
            <a:r>
              <a:rPr lang="pt-BR" sz="200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2D </a:t>
            </a:r>
            <a:r>
              <a:rPr lang="pt-BR" sz="2000" dirty="0" err="1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Plots</a:t>
            </a:r>
            <a:endParaRPr lang="pt-BR" sz="2000" dirty="0"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6" name="Retângulo 5">
            <a:extLst>
              <a:ext uri="{FF2B5EF4-FFF2-40B4-BE49-F238E27FC236}">
                <a16:creationId xmlns:a16="http://schemas.microsoft.com/office/drawing/2014/main" id="{A149CB4E-12CB-244B-993F-AE0BD43F45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15712" y="1462389"/>
            <a:ext cx="3136608" cy="45550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>
            <a:noAutofit/>
          </a:bodyPr>
          <a:lstStyle/>
          <a:p>
            <a:pPr algn="ctr">
              <a:lnSpc>
                <a:spcPct val="200000"/>
              </a:lnSpc>
              <a:defRPr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DataViz 2</a:t>
            </a:r>
          </a:p>
          <a:p>
            <a:pPr algn="ctr">
              <a:lnSpc>
                <a:spcPct val="200000"/>
              </a:lnSpc>
              <a:defRPr/>
            </a:pPr>
            <a:r>
              <a:rPr lang="en-US" sz="200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SciPy</a:t>
            </a:r>
          </a:p>
          <a:p>
            <a:pPr algn="ctr">
              <a:lnSpc>
                <a:spcPct val="200000"/>
              </a:lnSpc>
              <a:defRPr/>
            </a:pPr>
            <a:r>
              <a:rPr lang="en-US" sz="200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Image Display</a:t>
            </a:r>
          </a:p>
          <a:p>
            <a:pPr algn="ctr">
              <a:lnSpc>
                <a:spcPct val="200000"/>
              </a:lnSpc>
              <a:defRPr/>
            </a:pPr>
            <a:r>
              <a:rPr lang="en-US" sz="200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Image Analysis </a:t>
            </a:r>
          </a:p>
          <a:p>
            <a:pPr algn="ctr">
              <a:lnSpc>
                <a:spcPct val="200000"/>
              </a:lnSpc>
              <a:defRPr/>
            </a:pPr>
            <a:r>
              <a:rPr lang="en-US" sz="200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Image Manipulation</a:t>
            </a:r>
            <a:endParaRPr lang="pt-BR" sz="2000" dirty="0"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algn="ctr">
              <a:defRPr/>
            </a:pPr>
            <a:endParaRPr lang="pt-BR" dirty="0"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algn="ctr">
              <a:defRPr/>
            </a:pPr>
            <a:endParaRPr lang="pt-BR" dirty="0"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2077097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x-none" dirty="0" err="1">
                <a:latin typeface="Lato" charset="0"/>
              </a:rPr>
              <a:t>Wrapping</a:t>
            </a:r>
            <a:r>
              <a:rPr lang="pt-BR" altLang="x-none" dirty="0">
                <a:latin typeface="Lato" charset="0"/>
              </a:rPr>
              <a:t> </a:t>
            </a:r>
            <a:r>
              <a:rPr lang="pt-BR" altLang="x-none" dirty="0" err="1">
                <a:latin typeface="Lato" charset="0"/>
              </a:rPr>
              <a:t>Up</a:t>
            </a:r>
            <a:r>
              <a:rPr lang="pt-BR" altLang="x-none" dirty="0">
                <a:latin typeface="Lato" charset="0"/>
              </a:rPr>
              <a:t> </a:t>
            </a:r>
            <a:r>
              <a:rPr lang="pt-BR" altLang="x-none" sz="2400" dirty="0">
                <a:latin typeface="Lato" charset="0"/>
              </a:rPr>
              <a:t>a Real Case</a:t>
            </a:r>
            <a:endParaRPr lang="pt-BR" altLang="x-none" dirty="0">
              <a:latin typeface="Lato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 dirty="0"/>
              <a:t>PTS2019 - Data </a:t>
            </a:r>
            <a:r>
              <a:rPr lang="pt-BR" dirty="0" err="1"/>
              <a:t>Analysis</a:t>
            </a:r>
            <a:r>
              <a:rPr lang="pt-BR" dirty="0"/>
              <a:t> </a:t>
            </a:r>
            <a:r>
              <a:rPr lang="pt-BR" dirty="0" err="1"/>
              <a:t>and</a:t>
            </a:r>
            <a:r>
              <a:rPr lang="pt-BR" dirty="0"/>
              <a:t> </a:t>
            </a:r>
            <a:r>
              <a:rPr lang="pt-BR" dirty="0" err="1"/>
              <a:t>Visualization</a:t>
            </a:r>
            <a:r>
              <a:rPr lang="pt-BR" dirty="0"/>
              <a:t> </a:t>
            </a:r>
            <a:r>
              <a:rPr lang="pt-BR" dirty="0" err="1"/>
              <a:t>I</a:t>
            </a:r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44FF9B-96D5-6844-86ED-F56F69979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40</a:t>
            </a:fld>
            <a:endParaRPr lang="pt-BR" altLang="x-none" dirty="0"/>
          </a:p>
        </p:txBody>
      </p:sp>
      <p:sp>
        <p:nvSpPr>
          <p:cNvPr id="56" name="Date Placeholder 1">
            <a:extLst>
              <a:ext uri="{FF2B5EF4-FFF2-40B4-BE49-F238E27FC236}">
                <a16:creationId xmlns:a16="http://schemas.microsoft.com/office/drawing/2014/main" id="{B291818A-BCA7-B04F-BD7F-20413247049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0168" y="6597352"/>
            <a:ext cx="2133600" cy="212568"/>
          </a:xfrm>
        </p:spPr>
        <p:txBody>
          <a:bodyPr/>
          <a:lstStyle/>
          <a:p>
            <a:pPr>
              <a:defRPr/>
            </a:pPr>
            <a:r>
              <a:rPr lang="en-US" dirty="0"/>
              <a:t>14/05/2019</a:t>
            </a:r>
            <a:endParaRPr lang="pt-BR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8B0E569-FDF0-394B-8EBB-5BF84425A31D}"/>
              </a:ext>
            </a:extLst>
          </p:cNvPr>
          <p:cNvGrpSpPr/>
          <p:nvPr/>
        </p:nvGrpSpPr>
        <p:grpSpPr>
          <a:xfrm>
            <a:off x="385192" y="1340768"/>
            <a:ext cx="8363272" cy="2232248"/>
            <a:chOff x="323528" y="3641752"/>
            <a:chExt cx="8363272" cy="2232248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E632C4F-DC66-C34E-99FC-FA2BB5C2882F}"/>
                </a:ext>
              </a:extLst>
            </p:cNvPr>
            <p:cNvSpPr txBox="1"/>
            <p:nvPr/>
          </p:nvSpPr>
          <p:spPr>
            <a:xfrm>
              <a:off x="323528" y="3641752"/>
              <a:ext cx="377699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Changing Marker and </a:t>
              </a:r>
              <a:r>
                <a:rPr lang="en-US" sz="2000" dirty="0" err="1"/>
                <a:t>LineStyle</a:t>
              </a:r>
              <a:endParaRPr lang="en-US" sz="2000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1C9BA98-1078-7544-B779-1E7321D591CD}"/>
                </a:ext>
              </a:extLst>
            </p:cNvPr>
            <p:cNvSpPr/>
            <p:nvPr/>
          </p:nvSpPr>
          <p:spPr>
            <a:xfrm>
              <a:off x="350168" y="4149080"/>
              <a:ext cx="8336632" cy="17249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fig, ax </a:t>
              </a:r>
              <a:r>
                <a:rPr lang="en-US" sz="2000" b="1" dirty="0">
                  <a:solidFill>
                    <a:srgbClr val="9437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=</a:t>
              </a:r>
              <a:r>
                <a:rPr lang="en-US" sz="2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000" dirty="0" err="1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plt.subplots</a:t>
              </a:r>
              <a:r>
                <a:rPr lang="en-US" sz="2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()</a:t>
              </a:r>
            </a:p>
            <a:p>
              <a:endParaRPr lang="en-US" sz="2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000" dirty="0" err="1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ax.plot</a:t>
              </a:r>
              <a:r>
                <a:rPr lang="en-US" sz="2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 sz="2000" dirty="0" err="1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flux_median</a:t>
              </a:r>
              <a:r>
                <a:rPr lang="en-US" sz="2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 sz="2000" dirty="0" err="1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flux_stack</a:t>
              </a:r>
              <a:r>
                <a:rPr lang="en-US" sz="2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 sz="2000" dirty="0">
                  <a:solidFill>
                    <a:schemeClr val="accent6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'o'</a:t>
              </a:r>
              <a:r>
                <a:rPr lang="en-US" sz="2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</a:p>
            <a:p>
              <a:endParaRPr lang="en-US" sz="2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000" dirty="0" err="1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plt.show</a:t>
              </a:r>
              <a:r>
                <a:rPr lang="en-US" sz="2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()</a:t>
              </a: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F85FD77D-B624-3443-9627-7A16601529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0164" y="3212976"/>
            <a:ext cx="4178300" cy="31242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92D5B120-19C4-4C47-A752-5C6452225C9D}"/>
              </a:ext>
            </a:extLst>
          </p:cNvPr>
          <p:cNvSpPr/>
          <p:nvPr/>
        </p:nvSpPr>
        <p:spPr>
          <a:xfrm>
            <a:off x="418336" y="2448744"/>
            <a:ext cx="8330128" cy="504056"/>
          </a:xfrm>
          <a:prstGeom prst="rect">
            <a:avLst/>
          </a:prstGeom>
          <a:solidFill>
            <a:srgbClr val="0070C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641912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x-none" dirty="0" err="1">
                <a:latin typeface="Lato" charset="0"/>
              </a:rPr>
              <a:t>Wrapping</a:t>
            </a:r>
            <a:r>
              <a:rPr lang="pt-BR" altLang="x-none" dirty="0">
                <a:latin typeface="Lato" charset="0"/>
              </a:rPr>
              <a:t> </a:t>
            </a:r>
            <a:r>
              <a:rPr lang="pt-BR" altLang="x-none" dirty="0" err="1">
                <a:latin typeface="Lato" charset="0"/>
              </a:rPr>
              <a:t>Up</a:t>
            </a:r>
            <a:r>
              <a:rPr lang="pt-BR" altLang="x-none" dirty="0">
                <a:latin typeface="Lato" charset="0"/>
              </a:rPr>
              <a:t> </a:t>
            </a:r>
            <a:r>
              <a:rPr lang="pt-BR" altLang="x-none" sz="2400" dirty="0">
                <a:latin typeface="Lato" charset="0"/>
              </a:rPr>
              <a:t>a Real Case</a:t>
            </a:r>
            <a:endParaRPr lang="pt-BR" altLang="x-none" dirty="0">
              <a:latin typeface="Lato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 dirty="0"/>
              <a:t>PTS2019 - Data </a:t>
            </a:r>
            <a:r>
              <a:rPr lang="pt-BR" dirty="0" err="1"/>
              <a:t>Analysis</a:t>
            </a:r>
            <a:r>
              <a:rPr lang="pt-BR" dirty="0"/>
              <a:t> </a:t>
            </a:r>
            <a:r>
              <a:rPr lang="pt-BR" dirty="0" err="1"/>
              <a:t>and</a:t>
            </a:r>
            <a:r>
              <a:rPr lang="pt-BR" dirty="0"/>
              <a:t> </a:t>
            </a:r>
            <a:r>
              <a:rPr lang="pt-BR" dirty="0" err="1"/>
              <a:t>Visualization</a:t>
            </a:r>
            <a:r>
              <a:rPr lang="pt-BR" dirty="0"/>
              <a:t> </a:t>
            </a:r>
            <a:r>
              <a:rPr lang="pt-BR" dirty="0" err="1"/>
              <a:t>I</a:t>
            </a:r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44FF9B-96D5-6844-86ED-F56F69979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41</a:t>
            </a:fld>
            <a:endParaRPr lang="pt-BR" altLang="x-none" dirty="0"/>
          </a:p>
        </p:txBody>
      </p:sp>
      <p:sp>
        <p:nvSpPr>
          <p:cNvPr id="56" name="Date Placeholder 1">
            <a:extLst>
              <a:ext uri="{FF2B5EF4-FFF2-40B4-BE49-F238E27FC236}">
                <a16:creationId xmlns:a16="http://schemas.microsoft.com/office/drawing/2014/main" id="{B291818A-BCA7-B04F-BD7F-20413247049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0168" y="6597352"/>
            <a:ext cx="2133600" cy="212568"/>
          </a:xfrm>
        </p:spPr>
        <p:txBody>
          <a:bodyPr/>
          <a:lstStyle/>
          <a:p>
            <a:pPr>
              <a:defRPr/>
            </a:pPr>
            <a:r>
              <a:rPr lang="en-US" dirty="0"/>
              <a:t>14/05/2019</a:t>
            </a:r>
            <a:endParaRPr lang="pt-BR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2D5B120-19C4-4C47-A752-5C6452225C9D}"/>
              </a:ext>
            </a:extLst>
          </p:cNvPr>
          <p:cNvSpPr/>
          <p:nvPr/>
        </p:nvSpPr>
        <p:spPr>
          <a:xfrm>
            <a:off x="433941" y="3414274"/>
            <a:ext cx="8330128" cy="734806"/>
          </a:xfrm>
          <a:prstGeom prst="rect">
            <a:avLst/>
          </a:prstGeom>
          <a:solidFill>
            <a:srgbClr val="0070C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506662D-8F65-C642-9081-E29FDAB6077C}"/>
              </a:ext>
            </a:extLst>
          </p:cNvPr>
          <p:cNvGrpSpPr/>
          <p:nvPr/>
        </p:nvGrpSpPr>
        <p:grpSpPr>
          <a:xfrm>
            <a:off x="385192" y="1340768"/>
            <a:ext cx="8363272" cy="3171615"/>
            <a:chOff x="323528" y="3641752"/>
            <a:chExt cx="8363272" cy="3171615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CC83784-5B5E-FB49-9021-C2D6078D4DD4}"/>
                </a:ext>
              </a:extLst>
            </p:cNvPr>
            <p:cNvSpPr txBox="1"/>
            <p:nvPr/>
          </p:nvSpPr>
          <p:spPr>
            <a:xfrm>
              <a:off x="323528" y="3641752"/>
              <a:ext cx="377699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Changing Marker and </a:t>
              </a:r>
              <a:r>
                <a:rPr lang="en-US" sz="2000" dirty="0" err="1"/>
                <a:t>LineStyle</a:t>
              </a:r>
              <a:endParaRPr lang="en-US" sz="2000" dirty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773265DC-A1C9-E746-8BFD-6311ACF66F1F}"/>
                </a:ext>
              </a:extLst>
            </p:cNvPr>
            <p:cNvSpPr/>
            <p:nvPr/>
          </p:nvSpPr>
          <p:spPr>
            <a:xfrm>
              <a:off x="350168" y="4133045"/>
              <a:ext cx="8336632" cy="268032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08000" bIns="108000" rtlCol="0" anchor="t">
              <a:spAutoFit/>
            </a:bodyPr>
            <a:lstStyle/>
            <a:p>
              <a:r>
                <a:rPr lang="en-US" sz="2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fig, ax </a:t>
              </a:r>
              <a:r>
                <a:rPr lang="en-US" sz="2000" b="1" dirty="0">
                  <a:solidFill>
                    <a:srgbClr val="9437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=</a:t>
              </a:r>
              <a:r>
                <a:rPr lang="en-US" sz="2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000" dirty="0" err="1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plt.subplots</a:t>
              </a:r>
              <a:r>
                <a:rPr lang="en-US" sz="2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()</a:t>
              </a:r>
            </a:p>
            <a:p>
              <a:endParaRPr lang="en-US" sz="2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000" dirty="0" err="1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ax.plot</a:t>
              </a:r>
              <a:r>
                <a:rPr lang="en-US" sz="2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 sz="2000" dirty="0" err="1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flux_median</a:t>
              </a:r>
              <a:r>
                <a:rPr lang="en-US" sz="2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 sz="2000" dirty="0" err="1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flux_stack</a:t>
              </a:r>
              <a:r>
                <a:rPr lang="en-US" sz="2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 sz="2000" dirty="0">
                  <a:solidFill>
                    <a:schemeClr val="accent6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'o’</a:t>
              </a:r>
              <a:r>
                <a:rPr lang="en-US" sz="2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</a:p>
            <a:p>
              <a:endParaRPr lang="en-US" sz="2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000" dirty="0" err="1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ax.set_xscale</a:t>
              </a:r>
              <a:r>
                <a:rPr lang="en-US" sz="2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 sz="2000" dirty="0">
                  <a:solidFill>
                    <a:schemeClr val="accent6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'log'</a:t>
              </a:r>
              <a:r>
                <a:rPr lang="en-US" sz="2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</a:p>
            <a:p>
              <a:r>
                <a:rPr lang="en-US" sz="2000" dirty="0" err="1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ax.set_yscale</a:t>
              </a:r>
              <a:r>
                <a:rPr lang="en-US" sz="2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 sz="2000" dirty="0">
                  <a:solidFill>
                    <a:schemeClr val="accent6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'log'</a:t>
              </a:r>
              <a:r>
                <a:rPr lang="en-US" sz="2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</a:p>
            <a:p>
              <a:endParaRPr lang="en-US" sz="2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000" dirty="0" err="1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plt.show</a:t>
              </a:r>
              <a:r>
                <a:rPr lang="en-US" sz="2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()</a:t>
              </a: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9D027DB4-10EC-0347-B043-977E7138EF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3164" y="3311347"/>
            <a:ext cx="4305300" cy="288290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A481CF72-A2AB-224F-9D41-6FA9FB60B4EE}"/>
              </a:ext>
            </a:extLst>
          </p:cNvPr>
          <p:cNvSpPr/>
          <p:nvPr/>
        </p:nvSpPr>
        <p:spPr>
          <a:xfrm>
            <a:off x="418336" y="3068959"/>
            <a:ext cx="8330128" cy="756887"/>
          </a:xfrm>
          <a:prstGeom prst="rect">
            <a:avLst/>
          </a:prstGeom>
          <a:solidFill>
            <a:srgbClr val="0070C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796113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x-none" dirty="0" err="1">
                <a:latin typeface="Lato" charset="0"/>
              </a:rPr>
              <a:t>Wrapping</a:t>
            </a:r>
            <a:r>
              <a:rPr lang="pt-BR" altLang="x-none" dirty="0">
                <a:latin typeface="Lato" charset="0"/>
              </a:rPr>
              <a:t> </a:t>
            </a:r>
            <a:r>
              <a:rPr lang="pt-BR" altLang="x-none" dirty="0" err="1">
                <a:latin typeface="Lato" charset="0"/>
              </a:rPr>
              <a:t>Up</a:t>
            </a:r>
            <a:r>
              <a:rPr lang="pt-BR" altLang="x-none" dirty="0">
                <a:latin typeface="Lato" charset="0"/>
              </a:rPr>
              <a:t> </a:t>
            </a:r>
            <a:r>
              <a:rPr lang="pt-BR" altLang="x-none" sz="2400" dirty="0">
                <a:latin typeface="Lato" charset="0"/>
              </a:rPr>
              <a:t>a Real Case</a:t>
            </a:r>
            <a:endParaRPr lang="pt-BR" altLang="x-none" dirty="0">
              <a:latin typeface="Lato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 dirty="0"/>
              <a:t>PTS2019 - Data </a:t>
            </a:r>
            <a:r>
              <a:rPr lang="pt-BR" dirty="0" err="1"/>
              <a:t>Analysis</a:t>
            </a:r>
            <a:r>
              <a:rPr lang="pt-BR" dirty="0"/>
              <a:t> </a:t>
            </a:r>
            <a:r>
              <a:rPr lang="pt-BR" dirty="0" err="1"/>
              <a:t>and</a:t>
            </a:r>
            <a:r>
              <a:rPr lang="pt-BR" dirty="0"/>
              <a:t> </a:t>
            </a:r>
            <a:r>
              <a:rPr lang="pt-BR" dirty="0" err="1"/>
              <a:t>Visualization</a:t>
            </a:r>
            <a:r>
              <a:rPr lang="pt-BR" dirty="0"/>
              <a:t> </a:t>
            </a:r>
            <a:r>
              <a:rPr lang="pt-BR" dirty="0" err="1"/>
              <a:t>I</a:t>
            </a:r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44FF9B-96D5-6844-86ED-F56F69979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42</a:t>
            </a:fld>
            <a:endParaRPr lang="pt-BR" altLang="x-none" dirty="0"/>
          </a:p>
        </p:txBody>
      </p:sp>
      <p:sp>
        <p:nvSpPr>
          <p:cNvPr id="56" name="Date Placeholder 1">
            <a:extLst>
              <a:ext uri="{FF2B5EF4-FFF2-40B4-BE49-F238E27FC236}">
                <a16:creationId xmlns:a16="http://schemas.microsoft.com/office/drawing/2014/main" id="{B291818A-BCA7-B04F-BD7F-20413247049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0168" y="6597352"/>
            <a:ext cx="2133600" cy="212568"/>
          </a:xfrm>
        </p:spPr>
        <p:txBody>
          <a:bodyPr/>
          <a:lstStyle/>
          <a:p>
            <a:pPr>
              <a:defRPr/>
            </a:pPr>
            <a:r>
              <a:rPr lang="en-US" dirty="0"/>
              <a:t>14/05/2019</a:t>
            </a:r>
            <a:endParaRPr lang="pt-BR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2D5B120-19C4-4C47-A752-5C6452225C9D}"/>
              </a:ext>
            </a:extLst>
          </p:cNvPr>
          <p:cNvSpPr/>
          <p:nvPr/>
        </p:nvSpPr>
        <p:spPr>
          <a:xfrm>
            <a:off x="433941" y="3414274"/>
            <a:ext cx="8330128" cy="734806"/>
          </a:xfrm>
          <a:prstGeom prst="rect">
            <a:avLst/>
          </a:prstGeom>
          <a:solidFill>
            <a:srgbClr val="0070C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506662D-8F65-C642-9081-E29FDAB6077C}"/>
              </a:ext>
            </a:extLst>
          </p:cNvPr>
          <p:cNvGrpSpPr/>
          <p:nvPr/>
        </p:nvGrpSpPr>
        <p:grpSpPr>
          <a:xfrm>
            <a:off x="385192" y="1340768"/>
            <a:ext cx="8363272" cy="4710498"/>
            <a:chOff x="323528" y="3641752"/>
            <a:chExt cx="8363272" cy="4710498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CC83784-5B5E-FB49-9021-C2D6078D4DD4}"/>
                </a:ext>
              </a:extLst>
            </p:cNvPr>
            <p:cNvSpPr txBox="1"/>
            <p:nvPr/>
          </p:nvSpPr>
          <p:spPr>
            <a:xfrm>
              <a:off x="323528" y="3641752"/>
              <a:ext cx="290874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 Adding Labels and Title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773265DC-A1C9-E746-8BFD-6311ACF66F1F}"/>
                </a:ext>
              </a:extLst>
            </p:cNvPr>
            <p:cNvSpPr/>
            <p:nvPr/>
          </p:nvSpPr>
          <p:spPr>
            <a:xfrm>
              <a:off x="350168" y="4133045"/>
              <a:ext cx="8336632" cy="421920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08000" bIns="108000" rtlCol="0" anchor="t">
              <a:spAutoFit/>
            </a:bodyPr>
            <a:lstStyle/>
            <a:p>
              <a:r>
                <a:rPr lang="en-US" sz="2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fig, ax </a:t>
              </a:r>
              <a:r>
                <a:rPr lang="en-US" sz="2000" b="1" dirty="0">
                  <a:solidFill>
                    <a:srgbClr val="9437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=</a:t>
              </a:r>
              <a:r>
                <a:rPr lang="en-US" sz="2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000" dirty="0" err="1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plt.subplots</a:t>
              </a:r>
              <a:r>
                <a:rPr lang="en-US" sz="2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()</a:t>
              </a:r>
            </a:p>
            <a:p>
              <a:endParaRPr lang="en-US" sz="2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000" dirty="0" err="1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ax.plot</a:t>
              </a:r>
              <a:r>
                <a:rPr lang="en-US" sz="2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 sz="2000" dirty="0" err="1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flux_median</a:t>
              </a:r>
              <a:r>
                <a:rPr lang="en-US" sz="2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 sz="2000" dirty="0" err="1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flux_stack</a:t>
              </a:r>
              <a:r>
                <a:rPr lang="en-US" sz="2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 sz="2000" dirty="0">
                  <a:solidFill>
                    <a:schemeClr val="accent6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'o’</a:t>
              </a:r>
              <a:r>
                <a:rPr lang="en-US" sz="2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</a:p>
            <a:p>
              <a:endParaRPr lang="en-US" sz="2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000" dirty="0" err="1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ax.set_xscale</a:t>
              </a:r>
              <a:r>
                <a:rPr lang="en-US" sz="2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 sz="2000" dirty="0">
                  <a:solidFill>
                    <a:schemeClr val="accent6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'log'</a:t>
              </a:r>
              <a:r>
                <a:rPr lang="en-US" sz="2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</a:p>
            <a:p>
              <a:r>
                <a:rPr lang="en-US" sz="2000" dirty="0" err="1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ax.set_yscale</a:t>
              </a:r>
              <a:r>
                <a:rPr lang="en-US" sz="2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 sz="2000" dirty="0">
                  <a:solidFill>
                    <a:schemeClr val="accent6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'log’</a:t>
              </a:r>
              <a:r>
                <a:rPr lang="en-US" sz="2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</a:p>
            <a:p>
              <a:endParaRPr lang="en-US" sz="2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000" dirty="0" err="1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ax.set_xlabel</a:t>
              </a:r>
              <a:r>
                <a:rPr lang="en-US" sz="2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 sz="2000" dirty="0">
                  <a:solidFill>
                    <a:schemeClr val="accent6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'Median of Sources on Individual Frames'</a:t>
              </a:r>
              <a:r>
                <a:rPr lang="en-US" sz="2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</a:p>
            <a:p>
              <a:r>
                <a:rPr lang="en-US" sz="2000" dirty="0" err="1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ax.set_ylabel</a:t>
              </a:r>
              <a:r>
                <a:rPr lang="en-US" sz="2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 sz="2000" dirty="0">
                  <a:solidFill>
                    <a:schemeClr val="accent6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'Flux of Sources in the Stacked Frame'</a:t>
              </a:r>
              <a:r>
                <a:rPr lang="en-US" sz="2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</a:p>
            <a:p>
              <a:r>
                <a:rPr lang="en-US" sz="2000" dirty="0" err="1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ax.set_title</a:t>
              </a:r>
              <a:r>
                <a:rPr lang="en-US" sz="2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 sz="2000" dirty="0">
                  <a:solidFill>
                    <a:schemeClr val="accent6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'Stacked Sources vs Median Fluxes'</a:t>
              </a:r>
              <a:r>
                <a:rPr lang="en-US" sz="2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</a:p>
            <a:p>
              <a:r>
                <a:rPr lang="en-US" sz="2000" dirty="0" err="1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ax.grid</a:t>
              </a:r>
              <a:r>
                <a:rPr lang="en-US" sz="2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(alpha</a:t>
              </a:r>
              <a:r>
                <a:rPr lang="en-US" sz="2000" dirty="0">
                  <a:solidFill>
                    <a:srgbClr val="9437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=</a:t>
              </a:r>
              <a:r>
                <a:rPr lang="en-US" sz="20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0.5</a:t>
              </a:r>
              <a:r>
                <a:rPr lang="en-US" sz="2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</a:p>
            <a:p>
              <a:endParaRPr lang="en-US" sz="2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000" dirty="0" err="1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plt.show</a:t>
              </a:r>
              <a:r>
                <a:rPr lang="en-US" sz="2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()</a:t>
              </a:r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A481CF72-A2AB-224F-9D41-6FA9FB60B4EE}"/>
              </a:ext>
            </a:extLst>
          </p:cNvPr>
          <p:cNvSpPr/>
          <p:nvPr/>
        </p:nvSpPr>
        <p:spPr>
          <a:xfrm>
            <a:off x="418336" y="3979324"/>
            <a:ext cx="8330128" cy="1393891"/>
          </a:xfrm>
          <a:prstGeom prst="rect">
            <a:avLst/>
          </a:prstGeom>
          <a:solidFill>
            <a:srgbClr val="0070C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8314877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x-none" dirty="0" err="1">
                <a:latin typeface="Lato" charset="0"/>
              </a:rPr>
              <a:t>Wrapping</a:t>
            </a:r>
            <a:r>
              <a:rPr lang="pt-BR" altLang="x-none" dirty="0">
                <a:latin typeface="Lato" charset="0"/>
              </a:rPr>
              <a:t> </a:t>
            </a:r>
            <a:r>
              <a:rPr lang="pt-BR" altLang="x-none" dirty="0" err="1">
                <a:latin typeface="Lato" charset="0"/>
              </a:rPr>
              <a:t>Up</a:t>
            </a:r>
            <a:r>
              <a:rPr lang="pt-BR" altLang="x-none" dirty="0">
                <a:latin typeface="Lato" charset="0"/>
              </a:rPr>
              <a:t> </a:t>
            </a:r>
            <a:r>
              <a:rPr lang="pt-BR" altLang="x-none" sz="2400" dirty="0">
                <a:latin typeface="Lato" charset="0"/>
              </a:rPr>
              <a:t>a Real Case</a:t>
            </a:r>
            <a:endParaRPr lang="pt-BR" altLang="x-none" dirty="0">
              <a:latin typeface="Lato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 dirty="0"/>
              <a:t>PTS2019 - Data </a:t>
            </a:r>
            <a:r>
              <a:rPr lang="pt-BR" dirty="0" err="1"/>
              <a:t>Analysis</a:t>
            </a:r>
            <a:r>
              <a:rPr lang="pt-BR" dirty="0"/>
              <a:t> </a:t>
            </a:r>
            <a:r>
              <a:rPr lang="pt-BR" dirty="0" err="1"/>
              <a:t>and</a:t>
            </a:r>
            <a:r>
              <a:rPr lang="pt-BR" dirty="0"/>
              <a:t> </a:t>
            </a:r>
            <a:r>
              <a:rPr lang="pt-BR" dirty="0" err="1"/>
              <a:t>Visualization</a:t>
            </a:r>
            <a:r>
              <a:rPr lang="pt-BR" dirty="0"/>
              <a:t> </a:t>
            </a:r>
            <a:r>
              <a:rPr lang="pt-BR" dirty="0" err="1"/>
              <a:t>I</a:t>
            </a:r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44FF9B-96D5-6844-86ED-F56F69979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43</a:t>
            </a:fld>
            <a:endParaRPr lang="pt-BR" altLang="x-none" dirty="0"/>
          </a:p>
        </p:txBody>
      </p:sp>
      <p:sp>
        <p:nvSpPr>
          <p:cNvPr id="56" name="Date Placeholder 1">
            <a:extLst>
              <a:ext uri="{FF2B5EF4-FFF2-40B4-BE49-F238E27FC236}">
                <a16:creationId xmlns:a16="http://schemas.microsoft.com/office/drawing/2014/main" id="{B291818A-BCA7-B04F-BD7F-20413247049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0168" y="6597352"/>
            <a:ext cx="2133600" cy="212568"/>
          </a:xfrm>
        </p:spPr>
        <p:txBody>
          <a:bodyPr/>
          <a:lstStyle/>
          <a:p>
            <a:pPr>
              <a:defRPr/>
            </a:pPr>
            <a:r>
              <a:rPr lang="en-US" dirty="0"/>
              <a:t>14/05/2019</a:t>
            </a:r>
            <a:endParaRPr lang="pt-BR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2D5B120-19C4-4C47-A752-5C6452225C9D}"/>
              </a:ext>
            </a:extLst>
          </p:cNvPr>
          <p:cNvSpPr/>
          <p:nvPr/>
        </p:nvSpPr>
        <p:spPr>
          <a:xfrm>
            <a:off x="433941" y="3414274"/>
            <a:ext cx="8330128" cy="734806"/>
          </a:xfrm>
          <a:prstGeom prst="rect">
            <a:avLst/>
          </a:prstGeom>
          <a:solidFill>
            <a:srgbClr val="0070C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506662D-8F65-C642-9081-E29FDAB6077C}"/>
              </a:ext>
            </a:extLst>
          </p:cNvPr>
          <p:cNvGrpSpPr/>
          <p:nvPr/>
        </p:nvGrpSpPr>
        <p:grpSpPr>
          <a:xfrm>
            <a:off x="385192" y="1340768"/>
            <a:ext cx="8363272" cy="4710498"/>
            <a:chOff x="323528" y="3641752"/>
            <a:chExt cx="8363272" cy="4710498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CC83784-5B5E-FB49-9021-C2D6078D4DD4}"/>
                </a:ext>
              </a:extLst>
            </p:cNvPr>
            <p:cNvSpPr txBox="1"/>
            <p:nvPr/>
          </p:nvSpPr>
          <p:spPr>
            <a:xfrm>
              <a:off x="323528" y="3641752"/>
              <a:ext cx="290874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 Adding Labels and Title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773265DC-A1C9-E746-8BFD-6311ACF66F1F}"/>
                </a:ext>
              </a:extLst>
            </p:cNvPr>
            <p:cNvSpPr/>
            <p:nvPr/>
          </p:nvSpPr>
          <p:spPr>
            <a:xfrm>
              <a:off x="350168" y="4133045"/>
              <a:ext cx="8336632" cy="421920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08000" bIns="108000" rtlCol="0" anchor="t">
              <a:spAutoFit/>
            </a:bodyPr>
            <a:lstStyle/>
            <a:p>
              <a:r>
                <a:rPr lang="en-US" sz="2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fig, ax </a:t>
              </a:r>
              <a:r>
                <a:rPr lang="en-US" sz="2000" b="1" dirty="0">
                  <a:solidFill>
                    <a:srgbClr val="9437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=</a:t>
              </a:r>
              <a:r>
                <a:rPr lang="en-US" sz="2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000" dirty="0" err="1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plt.subplots</a:t>
              </a:r>
              <a:r>
                <a:rPr lang="en-US" sz="2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()</a:t>
              </a:r>
            </a:p>
            <a:p>
              <a:endParaRPr lang="en-US" sz="2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000" dirty="0" err="1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ax.plot</a:t>
              </a:r>
              <a:r>
                <a:rPr lang="en-US" sz="2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 sz="2000" dirty="0" err="1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flux_median</a:t>
              </a:r>
              <a:r>
                <a:rPr lang="en-US" sz="2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 sz="2000" dirty="0" err="1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flux_stack</a:t>
              </a:r>
              <a:r>
                <a:rPr lang="en-US" sz="2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 sz="2000" dirty="0">
                  <a:solidFill>
                    <a:schemeClr val="accent6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'o’</a:t>
              </a:r>
              <a:r>
                <a:rPr lang="en-US" sz="2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</a:p>
            <a:p>
              <a:endParaRPr lang="en-US" sz="2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000" dirty="0" err="1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ax.set_xscale</a:t>
              </a:r>
              <a:r>
                <a:rPr lang="en-US" sz="2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 sz="2000" dirty="0">
                  <a:solidFill>
                    <a:schemeClr val="accent6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'log'</a:t>
              </a:r>
              <a:r>
                <a:rPr lang="en-US" sz="2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</a:p>
            <a:p>
              <a:r>
                <a:rPr lang="en-US" sz="2000" dirty="0" err="1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ax.set_yscale</a:t>
              </a:r>
              <a:r>
                <a:rPr lang="en-US" sz="2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 sz="2000" dirty="0">
                  <a:solidFill>
                    <a:schemeClr val="accent6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'log’</a:t>
              </a:r>
              <a:r>
                <a:rPr lang="en-US" sz="2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</a:p>
            <a:p>
              <a:endParaRPr lang="en-US" sz="2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000" dirty="0" err="1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ax.set_xlabel</a:t>
              </a:r>
              <a:r>
                <a:rPr lang="en-US" sz="2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 sz="2000" dirty="0">
                  <a:solidFill>
                    <a:schemeClr val="accent6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'Median of Sources on Individual Frames'</a:t>
              </a:r>
              <a:r>
                <a:rPr lang="en-US" sz="2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</a:p>
            <a:p>
              <a:r>
                <a:rPr lang="en-US" sz="2000" dirty="0" err="1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ax.set_ylabel</a:t>
              </a:r>
              <a:r>
                <a:rPr lang="en-US" sz="2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 sz="2000" dirty="0">
                  <a:solidFill>
                    <a:schemeClr val="accent6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'Flux of Sources in the Stacked Frame'</a:t>
              </a:r>
              <a:r>
                <a:rPr lang="en-US" sz="2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</a:p>
            <a:p>
              <a:r>
                <a:rPr lang="en-US" sz="2000" dirty="0" err="1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ax.set_title</a:t>
              </a:r>
              <a:r>
                <a:rPr lang="en-US" sz="2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 sz="2000" dirty="0">
                  <a:solidFill>
                    <a:schemeClr val="accent6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'Stacked Sources vs Median Fluxes'</a:t>
              </a:r>
              <a:r>
                <a:rPr lang="en-US" sz="2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</a:p>
            <a:p>
              <a:r>
                <a:rPr lang="en-US" sz="2000" dirty="0" err="1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ax.grid</a:t>
              </a:r>
              <a:r>
                <a:rPr lang="en-US" sz="2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(alpha</a:t>
              </a:r>
              <a:r>
                <a:rPr lang="en-US" sz="2000" dirty="0">
                  <a:solidFill>
                    <a:srgbClr val="9437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=</a:t>
              </a:r>
              <a:r>
                <a:rPr lang="en-US" sz="20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0.5</a:t>
              </a:r>
              <a:r>
                <a:rPr lang="en-US" sz="2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</a:p>
            <a:p>
              <a:endParaRPr lang="en-US" sz="2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000" dirty="0" err="1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plt.show</a:t>
              </a:r>
              <a:r>
                <a:rPr lang="en-US" sz="2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()</a:t>
              </a:r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A481CF72-A2AB-224F-9D41-6FA9FB60B4EE}"/>
              </a:ext>
            </a:extLst>
          </p:cNvPr>
          <p:cNvSpPr/>
          <p:nvPr/>
        </p:nvSpPr>
        <p:spPr>
          <a:xfrm>
            <a:off x="418336" y="3979324"/>
            <a:ext cx="8330128" cy="1393891"/>
          </a:xfrm>
          <a:prstGeom prst="rect">
            <a:avLst/>
          </a:prstGeom>
          <a:solidFill>
            <a:srgbClr val="0070C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B34345-D154-B540-B2FB-3D494317C7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7944" y="2385474"/>
            <a:ext cx="4470400" cy="3187700"/>
          </a:xfrm>
          <a:prstGeom prst="rect">
            <a:avLst/>
          </a:prstGeom>
          <a:solidFill>
            <a:schemeClr val="bg1"/>
          </a:solidFill>
          <a:effectLst>
            <a:outerShdw blurRad="190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39078202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x-none" dirty="0" err="1">
                <a:latin typeface="Lato" charset="0"/>
              </a:rPr>
              <a:t>Wrapping</a:t>
            </a:r>
            <a:r>
              <a:rPr lang="pt-BR" altLang="x-none" dirty="0">
                <a:latin typeface="Lato" charset="0"/>
              </a:rPr>
              <a:t> </a:t>
            </a:r>
            <a:r>
              <a:rPr lang="pt-BR" altLang="x-none" dirty="0" err="1">
                <a:latin typeface="Lato" charset="0"/>
              </a:rPr>
              <a:t>Up</a:t>
            </a:r>
            <a:r>
              <a:rPr lang="pt-BR" altLang="x-none" dirty="0">
                <a:latin typeface="Lato" charset="0"/>
              </a:rPr>
              <a:t> </a:t>
            </a:r>
            <a:r>
              <a:rPr lang="pt-BR" altLang="x-none" sz="2400" dirty="0">
                <a:latin typeface="Lato" charset="0"/>
              </a:rPr>
              <a:t>a Real Case</a:t>
            </a:r>
            <a:endParaRPr lang="pt-BR" altLang="x-none" dirty="0">
              <a:latin typeface="Lato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 dirty="0"/>
              <a:t>PTS2019 - Data </a:t>
            </a:r>
            <a:r>
              <a:rPr lang="pt-BR" dirty="0" err="1"/>
              <a:t>Analysis</a:t>
            </a:r>
            <a:r>
              <a:rPr lang="pt-BR" dirty="0"/>
              <a:t> </a:t>
            </a:r>
            <a:r>
              <a:rPr lang="pt-BR" dirty="0" err="1"/>
              <a:t>and</a:t>
            </a:r>
            <a:r>
              <a:rPr lang="pt-BR" dirty="0"/>
              <a:t> </a:t>
            </a:r>
            <a:r>
              <a:rPr lang="pt-BR" dirty="0" err="1"/>
              <a:t>Visualization</a:t>
            </a:r>
            <a:r>
              <a:rPr lang="pt-BR" dirty="0"/>
              <a:t> </a:t>
            </a:r>
            <a:r>
              <a:rPr lang="pt-BR" dirty="0" err="1"/>
              <a:t>I</a:t>
            </a:r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44FF9B-96D5-6844-86ED-F56F69979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44</a:t>
            </a:fld>
            <a:endParaRPr lang="pt-BR" altLang="x-none" dirty="0"/>
          </a:p>
        </p:txBody>
      </p:sp>
      <p:sp>
        <p:nvSpPr>
          <p:cNvPr id="56" name="Date Placeholder 1">
            <a:extLst>
              <a:ext uri="{FF2B5EF4-FFF2-40B4-BE49-F238E27FC236}">
                <a16:creationId xmlns:a16="http://schemas.microsoft.com/office/drawing/2014/main" id="{B291818A-BCA7-B04F-BD7F-20413247049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0168" y="6597352"/>
            <a:ext cx="2133600" cy="212568"/>
          </a:xfrm>
        </p:spPr>
        <p:txBody>
          <a:bodyPr/>
          <a:lstStyle/>
          <a:p>
            <a:pPr>
              <a:defRPr/>
            </a:pPr>
            <a:r>
              <a:rPr lang="en-US" dirty="0"/>
              <a:t>14/05/2019</a:t>
            </a:r>
            <a:endParaRPr lang="pt-BR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2D5B120-19C4-4C47-A752-5C6452225C9D}"/>
              </a:ext>
            </a:extLst>
          </p:cNvPr>
          <p:cNvSpPr/>
          <p:nvPr/>
        </p:nvSpPr>
        <p:spPr>
          <a:xfrm>
            <a:off x="433941" y="3414274"/>
            <a:ext cx="8330128" cy="734806"/>
          </a:xfrm>
          <a:prstGeom prst="rect">
            <a:avLst/>
          </a:prstGeom>
          <a:solidFill>
            <a:srgbClr val="0070C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506662D-8F65-C642-9081-E29FDAB6077C}"/>
              </a:ext>
            </a:extLst>
          </p:cNvPr>
          <p:cNvGrpSpPr/>
          <p:nvPr/>
        </p:nvGrpSpPr>
        <p:grpSpPr>
          <a:xfrm>
            <a:off x="385192" y="1340768"/>
            <a:ext cx="8363272" cy="4710498"/>
            <a:chOff x="323528" y="3641752"/>
            <a:chExt cx="8363272" cy="4710498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CC83784-5B5E-FB49-9021-C2D6078D4DD4}"/>
                </a:ext>
              </a:extLst>
            </p:cNvPr>
            <p:cNvSpPr txBox="1"/>
            <p:nvPr/>
          </p:nvSpPr>
          <p:spPr>
            <a:xfrm>
              <a:off x="323528" y="3641752"/>
              <a:ext cx="166744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Linear Fitting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773265DC-A1C9-E746-8BFD-6311ACF66F1F}"/>
                </a:ext>
              </a:extLst>
            </p:cNvPr>
            <p:cNvSpPr/>
            <p:nvPr/>
          </p:nvSpPr>
          <p:spPr>
            <a:xfrm>
              <a:off x="350168" y="4133045"/>
              <a:ext cx="8336632" cy="421920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08000" bIns="108000" rtlCol="0" anchor="t">
              <a:spAutoFit/>
            </a:bodyPr>
            <a:lstStyle/>
            <a:p>
              <a:r>
                <a:rPr lang="en-US" sz="2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...</a:t>
              </a:r>
            </a:p>
            <a:p>
              <a:r>
                <a:rPr lang="en-US" sz="2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p </a:t>
              </a:r>
              <a:r>
                <a:rPr lang="en-US" sz="2000" b="1" dirty="0">
                  <a:solidFill>
                    <a:srgbClr val="9437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=</a:t>
              </a:r>
              <a:r>
                <a:rPr lang="en-US" sz="2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000" dirty="0" err="1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np.polyfit</a:t>
              </a:r>
              <a:r>
                <a:rPr lang="en-US" sz="2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 sz="2000" dirty="0" err="1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flux_median</a:t>
              </a:r>
              <a:r>
                <a:rPr lang="en-US" sz="2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 sz="2000" dirty="0" err="1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flux_stack</a:t>
              </a:r>
              <a:r>
                <a:rPr lang="en-US" sz="2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 sz="20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lang="en-US" sz="2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</a:p>
            <a:p>
              <a:endParaRPr lang="en-US" sz="2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000" dirty="0" err="1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x_fit</a:t>
              </a:r>
              <a:r>
                <a:rPr lang="en-US" sz="2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000" b="1" dirty="0">
                  <a:solidFill>
                    <a:srgbClr val="9437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=</a:t>
              </a:r>
              <a:r>
                <a:rPr lang="en-US" sz="2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000" dirty="0" err="1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np.linspace</a:t>
              </a:r>
              <a:r>
                <a:rPr lang="en-US" sz="2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</a:p>
            <a:p>
              <a:r>
                <a:rPr lang="en-US" sz="2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sz="2000" dirty="0" err="1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flux_median.min</a:t>
              </a:r>
              <a:r>
                <a:rPr lang="en-US" sz="2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(), </a:t>
              </a:r>
              <a:r>
                <a:rPr lang="en-US" sz="2000" dirty="0" err="1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flux_median.max</a:t>
              </a:r>
              <a:r>
                <a:rPr lang="en-US" sz="2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(), </a:t>
              </a:r>
              <a:r>
                <a:rPr lang="en-US" sz="20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1000</a:t>
              </a:r>
              <a:r>
                <a:rPr lang="en-US" sz="2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</a:p>
            <a:p>
              <a:endParaRPr lang="en-US" sz="2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000" dirty="0" err="1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y_fit</a:t>
              </a:r>
              <a:r>
                <a:rPr lang="en-US" sz="2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000" b="1" dirty="0">
                  <a:solidFill>
                    <a:srgbClr val="9437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=</a:t>
              </a:r>
              <a:r>
                <a:rPr lang="en-US" sz="2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000" dirty="0" err="1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np.polyval</a:t>
              </a:r>
              <a:r>
                <a:rPr lang="en-US" sz="2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(p, </a:t>
              </a:r>
              <a:r>
                <a:rPr lang="en-US" sz="2000" dirty="0" err="1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x_fit</a:t>
              </a:r>
              <a:r>
                <a:rPr lang="en-US" sz="2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</a:p>
            <a:p>
              <a:endParaRPr lang="en-US" sz="2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000" dirty="0" err="1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ax.loglog</a:t>
              </a:r>
              <a:r>
                <a:rPr lang="en-US" sz="2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 sz="2000" dirty="0" err="1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flux_median</a:t>
              </a:r>
              <a:r>
                <a:rPr lang="en-US" sz="2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 sz="2000" dirty="0" err="1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flux_stack</a:t>
              </a:r>
              <a:r>
                <a:rPr lang="en-US" sz="2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 sz="2000" dirty="0">
                  <a:solidFill>
                    <a:schemeClr val="accent6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'o'</a:t>
              </a:r>
              <a:r>
                <a:rPr lang="en-US" sz="2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</a:p>
            <a:p>
              <a:r>
                <a:rPr lang="en-US" sz="2000" dirty="0" err="1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ax.plot</a:t>
              </a:r>
              <a:r>
                <a:rPr lang="en-US" sz="2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 sz="2000" dirty="0" err="1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x_fit</a:t>
              </a:r>
              <a:r>
                <a:rPr lang="en-US" sz="2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 sz="2000" dirty="0" err="1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y_fit</a:t>
              </a:r>
              <a:r>
                <a:rPr lang="en-US" sz="2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, '-’, </a:t>
              </a:r>
            </a:p>
            <a:p>
              <a:r>
                <a:rPr lang="en-US" sz="2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label</a:t>
              </a:r>
              <a:r>
                <a:rPr lang="en-US" sz="2000" b="1" dirty="0">
                  <a:solidFill>
                    <a:srgbClr val="9437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=</a:t>
              </a:r>
              <a:r>
                <a:rPr lang="en-US" sz="2000" dirty="0" err="1">
                  <a:solidFill>
                    <a:schemeClr val="accent2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u'$f</a:t>
              </a:r>
              <a:r>
                <a:rPr lang="en-US" sz="2000" dirty="0">
                  <a:solidFill>
                    <a:schemeClr val="accent2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(x) = {0:.2f}\</a:t>
              </a:r>
              <a:r>
                <a:rPr lang="en-US" sz="2000" dirty="0" err="1">
                  <a:solidFill>
                    <a:schemeClr val="accent2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cdot</a:t>
              </a:r>
              <a:r>
                <a:rPr lang="en-US" sz="2000" dirty="0">
                  <a:solidFill>
                    <a:schemeClr val="accent2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x + {1:.2f}$'.format(*p)</a:t>
              </a:r>
              <a:r>
                <a:rPr lang="en-US" sz="2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</a:p>
            <a:p>
              <a:r>
                <a:rPr lang="en-US" sz="2000" dirty="0" err="1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ax.legend</a:t>
              </a:r>
              <a:r>
                <a:rPr lang="en-US" sz="2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 sz="2000" dirty="0" err="1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loc</a:t>
              </a:r>
              <a:r>
                <a:rPr lang="en-US" sz="2000" b="1" dirty="0">
                  <a:solidFill>
                    <a:srgbClr val="9437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=</a:t>
              </a:r>
              <a:r>
                <a:rPr lang="en-US" sz="2000" dirty="0">
                  <a:solidFill>
                    <a:schemeClr val="accent6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'upper left'</a:t>
              </a:r>
              <a:r>
                <a:rPr lang="en-US" sz="2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</a:p>
            <a:p>
              <a:r>
                <a:rPr lang="en-US" sz="2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...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47728917"/>
      </p:ext>
    </p:extLst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x-none" dirty="0" err="1">
                <a:latin typeface="Lato" charset="0"/>
              </a:rPr>
              <a:t>Wrapping</a:t>
            </a:r>
            <a:r>
              <a:rPr lang="pt-BR" altLang="x-none" dirty="0">
                <a:latin typeface="Lato" charset="0"/>
              </a:rPr>
              <a:t> </a:t>
            </a:r>
            <a:r>
              <a:rPr lang="pt-BR" altLang="x-none" dirty="0" err="1">
                <a:latin typeface="Lato" charset="0"/>
              </a:rPr>
              <a:t>Up</a:t>
            </a:r>
            <a:r>
              <a:rPr lang="pt-BR" altLang="x-none" dirty="0">
                <a:latin typeface="Lato" charset="0"/>
              </a:rPr>
              <a:t> </a:t>
            </a:r>
            <a:r>
              <a:rPr lang="pt-BR" altLang="x-none" sz="2400" dirty="0">
                <a:latin typeface="Lato" charset="0"/>
              </a:rPr>
              <a:t>a Real Case</a:t>
            </a:r>
            <a:endParaRPr lang="pt-BR" altLang="x-none" dirty="0">
              <a:latin typeface="Lato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 dirty="0"/>
              <a:t>PTS2019 - Data </a:t>
            </a:r>
            <a:r>
              <a:rPr lang="pt-BR" dirty="0" err="1"/>
              <a:t>Analysis</a:t>
            </a:r>
            <a:r>
              <a:rPr lang="pt-BR" dirty="0"/>
              <a:t> </a:t>
            </a:r>
            <a:r>
              <a:rPr lang="pt-BR" dirty="0" err="1"/>
              <a:t>and</a:t>
            </a:r>
            <a:r>
              <a:rPr lang="pt-BR" dirty="0"/>
              <a:t> </a:t>
            </a:r>
            <a:r>
              <a:rPr lang="pt-BR" dirty="0" err="1"/>
              <a:t>Visualization</a:t>
            </a:r>
            <a:r>
              <a:rPr lang="pt-BR" dirty="0"/>
              <a:t> </a:t>
            </a:r>
            <a:r>
              <a:rPr lang="pt-BR" dirty="0" err="1"/>
              <a:t>I</a:t>
            </a:r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44FF9B-96D5-6844-86ED-F56F69979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45</a:t>
            </a:fld>
            <a:endParaRPr lang="pt-BR" altLang="x-none" dirty="0"/>
          </a:p>
        </p:txBody>
      </p:sp>
      <p:sp>
        <p:nvSpPr>
          <p:cNvPr id="56" name="Date Placeholder 1">
            <a:extLst>
              <a:ext uri="{FF2B5EF4-FFF2-40B4-BE49-F238E27FC236}">
                <a16:creationId xmlns:a16="http://schemas.microsoft.com/office/drawing/2014/main" id="{B291818A-BCA7-B04F-BD7F-20413247049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0168" y="6597352"/>
            <a:ext cx="2133600" cy="212568"/>
          </a:xfrm>
        </p:spPr>
        <p:txBody>
          <a:bodyPr/>
          <a:lstStyle/>
          <a:p>
            <a:pPr>
              <a:defRPr/>
            </a:pPr>
            <a:r>
              <a:rPr lang="en-US" dirty="0"/>
              <a:t>14/05/2019</a:t>
            </a:r>
            <a:endParaRPr lang="pt-BR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2D5B120-19C4-4C47-A752-5C6452225C9D}"/>
              </a:ext>
            </a:extLst>
          </p:cNvPr>
          <p:cNvSpPr/>
          <p:nvPr/>
        </p:nvSpPr>
        <p:spPr>
          <a:xfrm>
            <a:off x="433941" y="3414274"/>
            <a:ext cx="8330128" cy="734806"/>
          </a:xfrm>
          <a:prstGeom prst="rect">
            <a:avLst/>
          </a:prstGeom>
          <a:solidFill>
            <a:srgbClr val="0070C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506662D-8F65-C642-9081-E29FDAB6077C}"/>
              </a:ext>
            </a:extLst>
          </p:cNvPr>
          <p:cNvGrpSpPr/>
          <p:nvPr/>
        </p:nvGrpSpPr>
        <p:grpSpPr>
          <a:xfrm>
            <a:off x="385192" y="1340768"/>
            <a:ext cx="8363272" cy="4710498"/>
            <a:chOff x="323528" y="3641752"/>
            <a:chExt cx="8363272" cy="4710498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CC83784-5B5E-FB49-9021-C2D6078D4DD4}"/>
                </a:ext>
              </a:extLst>
            </p:cNvPr>
            <p:cNvSpPr txBox="1"/>
            <p:nvPr/>
          </p:nvSpPr>
          <p:spPr>
            <a:xfrm>
              <a:off x="323528" y="3641752"/>
              <a:ext cx="166744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Linear Fitting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773265DC-A1C9-E746-8BFD-6311ACF66F1F}"/>
                </a:ext>
              </a:extLst>
            </p:cNvPr>
            <p:cNvSpPr/>
            <p:nvPr/>
          </p:nvSpPr>
          <p:spPr>
            <a:xfrm>
              <a:off x="350168" y="4133045"/>
              <a:ext cx="8336632" cy="421920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08000" bIns="108000" rtlCol="0" anchor="t">
              <a:spAutoFit/>
            </a:bodyPr>
            <a:lstStyle/>
            <a:p>
              <a:r>
                <a:rPr lang="en-US" sz="2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...</a:t>
              </a:r>
            </a:p>
            <a:p>
              <a:r>
                <a:rPr lang="en-US" sz="2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p </a:t>
              </a:r>
              <a:r>
                <a:rPr lang="en-US" sz="2000" b="1" dirty="0">
                  <a:solidFill>
                    <a:srgbClr val="9437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=</a:t>
              </a:r>
              <a:r>
                <a:rPr lang="en-US" sz="2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000" dirty="0" err="1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np.polyfit</a:t>
              </a:r>
              <a:r>
                <a:rPr lang="en-US" sz="2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 sz="2000" dirty="0" err="1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flux_median</a:t>
              </a:r>
              <a:r>
                <a:rPr lang="en-US" sz="2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 sz="2000" dirty="0" err="1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flux_stack</a:t>
              </a:r>
              <a:r>
                <a:rPr lang="en-US" sz="2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 sz="20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lang="en-US" sz="2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</a:p>
            <a:p>
              <a:endParaRPr lang="en-US" sz="2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000" dirty="0" err="1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x_fit</a:t>
              </a:r>
              <a:r>
                <a:rPr lang="en-US" sz="2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000" b="1" dirty="0">
                  <a:solidFill>
                    <a:srgbClr val="9437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=</a:t>
              </a:r>
              <a:r>
                <a:rPr lang="en-US" sz="2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000" dirty="0" err="1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np.linspace</a:t>
              </a:r>
              <a:r>
                <a:rPr lang="en-US" sz="2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</a:p>
            <a:p>
              <a:r>
                <a:rPr lang="en-US" sz="2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sz="2000" dirty="0" err="1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flux_median.min</a:t>
              </a:r>
              <a:r>
                <a:rPr lang="en-US" sz="2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(), </a:t>
              </a:r>
              <a:r>
                <a:rPr lang="en-US" sz="2000" dirty="0" err="1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flux_median.max</a:t>
              </a:r>
              <a:r>
                <a:rPr lang="en-US" sz="2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(), </a:t>
              </a:r>
              <a:r>
                <a:rPr lang="en-US" sz="20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1000</a:t>
              </a:r>
              <a:r>
                <a:rPr lang="en-US" sz="2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</a:p>
            <a:p>
              <a:endParaRPr lang="en-US" sz="2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000" dirty="0" err="1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y_fit</a:t>
              </a:r>
              <a:r>
                <a:rPr lang="en-US" sz="2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000" b="1" dirty="0">
                  <a:solidFill>
                    <a:srgbClr val="9437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=</a:t>
              </a:r>
              <a:r>
                <a:rPr lang="en-US" sz="2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000" dirty="0" err="1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np.polyval</a:t>
              </a:r>
              <a:r>
                <a:rPr lang="en-US" sz="2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(p, </a:t>
              </a:r>
              <a:r>
                <a:rPr lang="en-US" sz="2000" dirty="0" err="1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x_fit</a:t>
              </a:r>
              <a:r>
                <a:rPr lang="en-US" sz="2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</a:p>
            <a:p>
              <a:endParaRPr lang="en-US" sz="2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000" dirty="0" err="1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ax.loglog</a:t>
              </a:r>
              <a:r>
                <a:rPr lang="en-US" sz="2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 sz="2000" dirty="0" err="1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flux_median</a:t>
              </a:r>
              <a:r>
                <a:rPr lang="en-US" sz="2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 sz="2000" dirty="0" err="1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flux_stack</a:t>
              </a:r>
              <a:r>
                <a:rPr lang="en-US" sz="2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 sz="2000" dirty="0">
                  <a:solidFill>
                    <a:schemeClr val="accent6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'o'</a:t>
              </a:r>
              <a:r>
                <a:rPr lang="en-US" sz="2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</a:p>
            <a:p>
              <a:r>
                <a:rPr lang="en-US" sz="2000" dirty="0" err="1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ax.plot</a:t>
              </a:r>
              <a:r>
                <a:rPr lang="en-US" sz="2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 sz="2000" dirty="0" err="1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x_fit</a:t>
              </a:r>
              <a:r>
                <a:rPr lang="en-US" sz="2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 sz="2000" dirty="0" err="1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y_fit</a:t>
              </a:r>
              <a:r>
                <a:rPr lang="en-US" sz="2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, '-’, </a:t>
              </a:r>
            </a:p>
            <a:p>
              <a:r>
                <a:rPr lang="en-US" sz="2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label</a:t>
              </a:r>
              <a:r>
                <a:rPr lang="en-US" sz="2000" b="1" dirty="0">
                  <a:solidFill>
                    <a:srgbClr val="9437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=</a:t>
              </a:r>
              <a:r>
                <a:rPr lang="en-US" sz="2000" dirty="0" err="1">
                  <a:solidFill>
                    <a:schemeClr val="accent2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u'$f</a:t>
              </a:r>
              <a:r>
                <a:rPr lang="en-US" sz="2000" dirty="0">
                  <a:solidFill>
                    <a:schemeClr val="accent2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(x) = {0:.2f}\</a:t>
              </a:r>
              <a:r>
                <a:rPr lang="en-US" sz="2000" dirty="0" err="1">
                  <a:solidFill>
                    <a:schemeClr val="accent2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cdot</a:t>
              </a:r>
              <a:r>
                <a:rPr lang="en-US" sz="2000" dirty="0">
                  <a:solidFill>
                    <a:schemeClr val="accent2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x + {1:.2f}$'.format(*p)</a:t>
              </a:r>
              <a:r>
                <a:rPr lang="en-US" sz="2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</a:p>
            <a:p>
              <a:r>
                <a:rPr lang="en-US" sz="2000" dirty="0" err="1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ax.legend</a:t>
              </a:r>
              <a:r>
                <a:rPr lang="en-US" sz="2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 sz="2000" dirty="0" err="1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loc</a:t>
              </a:r>
              <a:r>
                <a:rPr lang="en-US" sz="2000" b="1" dirty="0">
                  <a:solidFill>
                    <a:srgbClr val="9437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=</a:t>
              </a:r>
              <a:r>
                <a:rPr lang="en-US" sz="2000" dirty="0">
                  <a:solidFill>
                    <a:schemeClr val="accent6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'upper left'</a:t>
              </a:r>
              <a:r>
                <a:rPr lang="en-US" sz="2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</a:p>
            <a:p>
              <a:r>
                <a:rPr lang="en-US" sz="2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...</a:t>
              </a: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CAD6805F-9BC5-1042-911C-A68738CF14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5936" y="2185516"/>
            <a:ext cx="4470400" cy="3187700"/>
          </a:xfrm>
          <a:prstGeom prst="rect">
            <a:avLst/>
          </a:prstGeom>
          <a:solidFill>
            <a:schemeClr val="bg1"/>
          </a:solidFill>
          <a:effectLst>
            <a:outerShdw blurRad="190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2254750"/>
      </p:ext>
    </p:extLst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x-none" dirty="0" err="1">
                <a:latin typeface="Lato" charset="0"/>
              </a:rPr>
              <a:t>Wrapping</a:t>
            </a:r>
            <a:r>
              <a:rPr lang="pt-BR" altLang="x-none" dirty="0">
                <a:latin typeface="Lato" charset="0"/>
              </a:rPr>
              <a:t> </a:t>
            </a:r>
            <a:r>
              <a:rPr lang="pt-BR" altLang="x-none" dirty="0" err="1">
                <a:latin typeface="Lato" charset="0"/>
              </a:rPr>
              <a:t>Up</a:t>
            </a:r>
            <a:r>
              <a:rPr lang="pt-BR" altLang="x-none" dirty="0">
                <a:latin typeface="Lato" charset="0"/>
              </a:rPr>
              <a:t> </a:t>
            </a:r>
            <a:r>
              <a:rPr lang="pt-BR" altLang="x-none" sz="2400" dirty="0">
                <a:latin typeface="Lato" charset="0"/>
              </a:rPr>
              <a:t>a Real Case</a:t>
            </a:r>
            <a:endParaRPr lang="pt-BR" altLang="x-none" dirty="0">
              <a:latin typeface="Lato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 dirty="0"/>
              <a:t>PTS2019 - Data </a:t>
            </a:r>
            <a:r>
              <a:rPr lang="pt-BR" dirty="0" err="1"/>
              <a:t>Analysis</a:t>
            </a:r>
            <a:r>
              <a:rPr lang="pt-BR" dirty="0"/>
              <a:t> </a:t>
            </a:r>
            <a:r>
              <a:rPr lang="pt-BR" dirty="0" err="1"/>
              <a:t>and</a:t>
            </a:r>
            <a:r>
              <a:rPr lang="pt-BR" dirty="0"/>
              <a:t> </a:t>
            </a:r>
            <a:r>
              <a:rPr lang="pt-BR" dirty="0" err="1"/>
              <a:t>Visualization</a:t>
            </a:r>
            <a:r>
              <a:rPr lang="pt-BR" dirty="0"/>
              <a:t> </a:t>
            </a:r>
            <a:r>
              <a:rPr lang="pt-BR" dirty="0" err="1"/>
              <a:t>I</a:t>
            </a:r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44FF9B-96D5-6844-86ED-F56F69979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46</a:t>
            </a:fld>
            <a:endParaRPr lang="pt-BR" altLang="x-none" dirty="0"/>
          </a:p>
        </p:txBody>
      </p:sp>
      <p:sp>
        <p:nvSpPr>
          <p:cNvPr id="56" name="Date Placeholder 1">
            <a:extLst>
              <a:ext uri="{FF2B5EF4-FFF2-40B4-BE49-F238E27FC236}">
                <a16:creationId xmlns:a16="http://schemas.microsoft.com/office/drawing/2014/main" id="{B291818A-BCA7-B04F-BD7F-20413247049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0168" y="6597352"/>
            <a:ext cx="2133600" cy="212568"/>
          </a:xfrm>
        </p:spPr>
        <p:txBody>
          <a:bodyPr/>
          <a:lstStyle/>
          <a:p>
            <a:pPr>
              <a:defRPr/>
            </a:pPr>
            <a:r>
              <a:rPr lang="en-US" dirty="0"/>
              <a:t>14/05/2019</a:t>
            </a:r>
            <a:endParaRPr lang="pt-BR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2D5B120-19C4-4C47-A752-5C6452225C9D}"/>
              </a:ext>
            </a:extLst>
          </p:cNvPr>
          <p:cNvSpPr/>
          <p:nvPr/>
        </p:nvSpPr>
        <p:spPr>
          <a:xfrm>
            <a:off x="433941" y="3414274"/>
            <a:ext cx="8330128" cy="734806"/>
          </a:xfrm>
          <a:prstGeom prst="rect">
            <a:avLst/>
          </a:prstGeom>
          <a:solidFill>
            <a:srgbClr val="0070C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506662D-8F65-C642-9081-E29FDAB6077C}"/>
              </a:ext>
            </a:extLst>
          </p:cNvPr>
          <p:cNvGrpSpPr/>
          <p:nvPr/>
        </p:nvGrpSpPr>
        <p:grpSpPr>
          <a:xfrm>
            <a:off x="385192" y="1340768"/>
            <a:ext cx="8363272" cy="2863838"/>
            <a:chOff x="323528" y="3641752"/>
            <a:chExt cx="8363272" cy="2863838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CC83784-5B5E-FB49-9021-C2D6078D4DD4}"/>
                </a:ext>
              </a:extLst>
            </p:cNvPr>
            <p:cNvSpPr txBox="1"/>
            <p:nvPr/>
          </p:nvSpPr>
          <p:spPr>
            <a:xfrm>
              <a:off x="323528" y="3641752"/>
              <a:ext cx="160973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Plotting ratio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773265DC-A1C9-E746-8BFD-6311ACF66F1F}"/>
                </a:ext>
              </a:extLst>
            </p:cNvPr>
            <p:cNvSpPr/>
            <p:nvPr/>
          </p:nvSpPr>
          <p:spPr>
            <a:xfrm>
              <a:off x="350168" y="4133045"/>
              <a:ext cx="8336632" cy="237254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08000" bIns="108000" rtlCol="0" anchor="t">
              <a:spAutoFit/>
            </a:bodyPr>
            <a:lstStyle/>
            <a:p>
              <a:r>
                <a:rPr lang="en-US" sz="2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...</a:t>
              </a:r>
            </a:p>
            <a:p>
              <a:r>
                <a:rPr lang="en-US" sz="2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x </a:t>
              </a:r>
              <a:r>
                <a:rPr lang="en-US" sz="2000" dirty="0">
                  <a:solidFill>
                    <a:srgbClr val="9437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=</a:t>
              </a:r>
              <a:r>
                <a:rPr lang="en-US" sz="2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000" dirty="0" err="1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flux_median</a:t>
              </a:r>
              <a:endParaRPr lang="en-US" sz="2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y </a:t>
              </a:r>
              <a:r>
                <a:rPr lang="en-US" sz="2000" dirty="0">
                  <a:solidFill>
                    <a:srgbClr val="9437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=</a:t>
              </a:r>
              <a:r>
                <a:rPr lang="en-US" sz="2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000" dirty="0" err="1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flux_stack</a:t>
              </a:r>
              <a:r>
                <a:rPr lang="en-US" sz="2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/ </a:t>
              </a:r>
              <a:r>
                <a:rPr lang="en-US" sz="2000" dirty="0" err="1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flux_median</a:t>
              </a:r>
              <a:endParaRPr lang="en-US" sz="2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endParaRPr lang="en-US" sz="2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000" dirty="0" err="1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ax.plot</a:t>
              </a:r>
              <a:r>
                <a:rPr lang="en-US" sz="2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(x, y, </a:t>
              </a:r>
              <a:r>
                <a:rPr lang="en-US" sz="2000" dirty="0">
                  <a:solidFill>
                    <a:schemeClr val="accent6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'o'</a:t>
              </a:r>
              <a:r>
                <a:rPr lang="en-US" sz="2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</a:p>
            <a:p>
              <a:r>
                <a:rPr lang="en-US" sz="2000" dirty="0" err="1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ax.set_xscale</a:t>
              </a:r>
              <a:r>
                <a:rPr lang="en-US" sz="2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 sz="2000" dirty="0">
                  <a:solidFill>
                    <a:schemeClr val="accent6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'log'</a:t>
              </a:r>
              <a:r>
                <a:rPr lang="en-US" sz="2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</a:p>
            <a:p>
              <a:r>
                <a:rPr lang="en-US" sz="2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...</a:t>
              </a: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99C022DE-E92C-1345-8B4A-4FEDC07776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5936" y="3140968"/>
            <a:ext cx="4914900" cy="3187700"/>
          </a:xfrm>
          <a:prstGeom prst="rect">
            <a:avLst/>
          </a:prstGeom>
          <a:solidFill>
            <a:schemeClr val="bg1"/>
          </a:solidFill>
          <a:effectLst>
            <a:outerShdw blurRad="190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49231552"/>
      </p:ext>
    </p:extLst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x-none" dirty="0" err="1">
                <a:latin typeface="Lato" charset="0"/>
              </a:rPr>
              <a:t>Wrapping</a:t>
            </a:r>
            <a:r>
              <a:rPr lang="pt-BR" altLang="x-none" dirty="0">
                <a:latin typeface="Lato" charset="0"/>
              </a:rPr>
              <a:t> </a:t>
            </a:r>
            <a:r>
              <a:rPr lang="pt-BR" altLang="x-none" dirty="0" err="1">
                <a:latin typeface="Lato" charset="0"/>
              </a:rPr>
              <a:t>Up</a:t>
            </a:r>
            <a:r>
              <a:rPr lang="pt-BR" altLang="x-none" dirty="0">
                <a:latin typeface="Lato" charset="0"/>
              </a:rPr>
              <a:t> </a:t>
            </a:r>
            <a:r>
              <a:rPr lang="pt-BR" altLang="x-none" sz="2400" dirty="0">
                <a:latin typeface="Lato" charset="0"/>
              </a:rPr>
              <a:t>a Real Case</a:t>
            </a:r>
            <a:endParaRPr lang="pt-BR" altLang="x-none" dirty="0">
              <a:latin typeface="Lato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 dirty="0"/>
              <a:t>PTS2019 - Data </a:t>
            </a:r>
            <a:r>
              <a:rPr lang="pt-BR" dirty="0" err="1"/>
              <a:t>Analysis</a:t>
            </a:r>
            <a:r>
              <a:rPr lang="pt-BR" dirty="0"/>
              <a:t> </a:t>
            </a:r>
            <a:r>
              <a:rPr lang="pt-BR" dirty="0" err="1"/>
              <a:t>and</a:t>
            </a:r>
            <a:r>
              <a:rPr lang="pt-BR" dirty="0"/>
              <a:t> </a:t>
            </a:r>
            <a:r>
              <a:rPr lang="pt-BR" dirty="0" err="1"/>
              <a:t>Visualization</a:t>
            </a:r>
            <a:r>
              <a:rPr lang="pt-BR" dirty="0"/>
              <a:t> </a:t>
            </a:r>
            <a:r>
              <a:rPr lang="pt-BR" dirty="0" err="1"/>
              <a:t>I</a:t>
            </a:r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44FF9B-96D5-6844-86ED-F56F69979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47</a:t>
            </a:fld>
            <a:endParaRPr lang="pt-BR" altLang="x-none" dirty="0"/>
          </a:p>
        </p:txBody>
      </p:sp>
      <p:sp>
        <p:nvSpPr>
          <p:cNvPr id="56" name="Date Placeholder 1">
            <a:extLst>
              <a:ext uri="{FF2B5EF4-FFF2-40B4-BE49-F238E27FC236}">
                <a16:creationId xmlns:a16="http://schemas.microsoft.com/office/drawing/2014/main" id="{B291818A-BCA7-B04F-BD7F-20413247049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0168" y="6597352"/>
            <a:ext cx="2133600" cy="212568"/>
          </a:xfrm>
        </p:spPr>
        <p:txBody>
          <a:bodyPr/>
          <a:lstStyle/>
          <a:p>
            <a:pPr>
              <a:defRPr/>
            </a:pPr>
            <a:r>
              <a:rPr lang="en-US" dirty="0"/>
              <a:t>14/05/2019</a:t>
            </a:r>
            <a:endParaRPr lang="pt-BR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2D5B120-19C4-4C47-A752-5C6452225C9D}"/>
              </a:ext>
            </a:extLst>
          </p:cNvPr>
          <p:cNvSpPr/>
          <p:nvPr/>
        </p:nvSpPr>
        <p:spPr>
          <a:xfrm>
            <a:off x="433941" y="3414274"/>
            <a:ext cx="8330128" cy="734806"/>
          </a:xfrm>
          <a:prstGeom prst="rect">
            <a:avLst/>
          </a:prstGeom>
          <a:solidFill>
            <a:srgbClr val="0070C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506662D-8F65-C642-9081-E29FDAB6077C}"/>
              </a:ext>
            </a:extLst>
          </p:cNvPr>
          <p:cNvGrpSpPr/>
          <p:nvPr/>
        </p:nvGrpSpPr>
        <p:grpSpPr>
          <a:xfrm>
            <a:off x="385192" y="1340768"/>
            <a:ext cx="8363272" cy="5018274"/>
            <a:chOff x="323528" y="3641752"/>
            <a:chExt cx="8363272" cy="5018274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CC83784-5B5E-FB49-9021-C2D6078D4DD4}"/>
                </a:ext>
              </a:extLst>
            </p:cNvPr>
            <p:cNvSpPr txBox="1"/>
            <p:nvPr/>
          </p:nvSpPr>
          <p:spPr>
            <a:xfrm>
              <a:off x="323528" y="3641752"/>
              <a:ext cx="24066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Adding a Violin Plot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773265DC-A1C9-E746-8BFD-6311ACF66F1F}"/>
                </a:ext>
              </a:extLst>
            </p:cNvPr>
            <p:cNvSpPr/>
            <p:nvPr/>
          </p:nvSpPr>
          <p:spPr>
            <a:xfrm>
              <a:off x="350168" y="4133045"/>
              <a:ext cx="8336632" cy="452698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08000" bIns="108000" rtlCol="0" anchor="t">
              <a:spAutoFit/>
            </a:bodyPr>
            <a:lstStyle/>
            <a:p>
              <a:r>
                <a:rPr lang="en-US" sz="2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fig, axes </a:t>
              </a:r>
              <a:r>
                <a:rPr lang="en-US" sz="2000" dirty="0">
                  <a:solidFill>
                    <a:srgbClr val="9437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=</a:t>
              </a:r>
              <a:r>
                <a:rPr lang="en-US" sz="2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000" dirty="0" err="1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plt.subplots</a:t>
              </a:r>
              <a:r>
                <a:rPr lang="en-US" sz="2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 sz="2000" dirty="0" err="1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ncols</a:t>
              </a:r>
              <a:r>
                <a:rPr lang="en-US" sz="2000" dirty="0">
                  <a:solidFill>
                    <a:srgbClr val="9437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=</a:t>
              </a:r>
              <a:r>
                <a:rPr lang="en-US" sz="20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2</a:t>
              </a:r>
              <a:r>
                <a:rPr lang="en-US" sz="2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 sz="2000" dirty="0" err="1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sharey</a:t>
              </a:r>
              <a:r>
                <a:rPr lang="en-US" sz="2000" dirty="0">
                  <a:solidFill>
                    <a:srgbClr val="9437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=</a:t>
              </a:r>
              <a:r>
                <a:rPr lang="en-US" sz="20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True</a:t>
              </a:r>
              <a:r>
                <a:rPr lang="en-US" sz="2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</a:p>
            <a:p>
              <a:endParaRPr lang="en-US" sz="2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ax1 </a:t>
              </a:r>
              <a:r>
                <a:rPr lang="en-US" sz="2000" dirty="0">
                  <a:solidFill>
                    <a:srgbClr val="9437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=</a:t>
              </a:r>
              <a:r>
                <a:rPr lang="en-US" sz="2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axes[</a:t>
              </a:r>
              <a:r>
                <a:rPr lang="en-US" sz="20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lang="en-US" sz="2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]</a:t>
              </a:r>
            </a:p>
            <a:p>
              <a:r>
                <a:rPr lang="en-US" sz="2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ax1.plot(x, y, marker</a:t>
              </a:r>
              <a:r>
                <a:rPr lang="en-US" sz="2000" dirty="0">
                  <a:solidFill>
                    <a:srgbClr val="9437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=</a:t>
              </a:r>
              <a:r>
                <a:rPr lang="en-US" sz="2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'o', </a:t>
              </a:r>
              <a:r>
                <a:rPr lang="en-US" sz="2000" dirty="0" err="1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linestyle</a:t>
              </a:r>
              <a:r>
                <a:rPr lang="en-US" sz="2000" dirty="0">
                  <a:solidFill>
                    <a:srgbClr val="9437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=</a:t>
              </a:r>
              <a:r>
                <a:rPr lang="en-US" sz="2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'none', alpha</a:t>
              </a:r>
              <a:r>
                <a:rPr lang="en-US" sz="2000" dirty="0">
                  <a:solidFill>
                    <a:srgbClr val="9437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=</a:t>
              </a:r>
              <a:r>
                <a:rPr lang="en-US" sz="20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0.4</a:t>
              </a:r>
              <a:r>
                <a:rPr lang="en-US" sz="2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</a:p>
            <a:p>
              <a:r>
                <a:rPr lang="en-US" sz="2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</a:p>
            <a:p>
              <a:r>
                <a:rPr lang="en-US" sz="2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ax1.set_xscale('log')</a:t>
              </a:r>
            </a:p>
            <a:p>
              <a:r>
                <a:rPr lang="en-US" sz="2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ax1.set_xlabel(</a:t>
              </a:r>
              <a:r>
                <a:rPr lang="en-US" sz="2000" dirty="0">
                  <a:solidFill>
                    <a:schemeClr val="accent6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'Flux median'</a:t>
              </a:r>
              <a:r>
                <a:rPr lang="en-US" sz="2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</a:p>
            <a:p>
              <a:r>
                <a:rPr lang="en-US" sz="2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ax1.grid(alpha=0.25)</a:t>
              </a:r>
            </a:p>
            <a:p>
              <a:endParaRPr lang="en-US" sz="2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ax2 = axes[</a:t>
              </a:r>
              <a:r>
                <a:rPr lang="en-US" sz="20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lang="en-US" sz="2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]</a:t>
              </a:r>
            </a:p>
            <a:p>
              <a:r>
                <a:rPr lang="en-US" sz="2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ax2.violinplot(y, </a:t>
              </a:r>
              <a:r>
                <a:rPr lang="en-US" sz="2000" dirty="0" err="1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showmedians</a:t>
              </a:r>
              <a:r>
                <a:rPr lang="en-US" sz="2000" dirty="0">
                  <a:solidFill>
                    <a:srgbClr val="9437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=</a:t>
              </a:r>
              <a:r>
                <a:rPr lang="en-US" sz="20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True</a:t>
              </a:r>
              <a:r>
                <a:rPr lang="en-US" sz="2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</a:p>
            <a:p>
              <a:r>
                <a:rPr lang="en-US" sz="2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ax2.set_ylabel(</a:t>
              </a:r>
              <a:r>
                <a:rPr lang="en-US" sz="2000" dirty="0">
                  <a:solidFill>
                    <a:schemeClr val="accent6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'Flux Stack / Flux Median'</a:t>
              </a:r>
              <a:r>
                <a:rPr lang="en-US" sz="2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</a:p>
            <a:p>
              <a:r>
                <a:rPr lang="en-US" sz="2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ax2.set_xticks([])</a:t>
              </a:r>
            </a:p>
            <a:p>
              <a:r>
                <a:rPr lang="en-US" sz="2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...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54311540"/>
      </p:ext>
    </p:extLst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x-none" dirty="0" err="1">
                <a:latin typeface="Lato" charset="0"/>
              </a:rPr>
              <a:t>Wrapping</a:t>
            </a:r>
            <a:r>
              <a:rPr lang="pt-BR" altLang="x-none" dirty="0">
                <a:latin typeface="Lato" charset="0"/>
              </a:rPr>
              <a:t> </a:t>
            </a:r>
            <a:r>
              <a:rPr lang="pt-BR" altLang="x-none" dirty="0" err="1">
                <a:latin typeface="Lato" charset="0"/>
              </a:rPr>
              <a:t>Up</a:t>
            </a:r>
            <a:r>
              <a:rPr lang="pt-BR" altLang="x-none" dirty="0">
                <a:latin typeface="Lato" charset="0"/>
              </a:rPr>
              <a:t> </a:t>
            </a:r>
            <a:r>
              <a:rPr lang="pt-BR" altLang="x-none" sz="2400" dirty="0">
                <a:latin typeface="Lato" charset="0"/>
              </a:rPr>
              <a:t>a Real Case</a:t>
            </a:r>
            <a:endParaRPr lang="pt-BR" altLang="x-none" dirty="0">
              <a:latin typeface="Lato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 dirty="0"/>
              <a:t>PTS2019 - Data </a:t>
            </a:r>
            <a:r>
              <a:rPr lang="pt-BR" dirty="0" err="1"/>
              <a:t>Analysis</a:t>
            </a:r>
            <a:r>
              <a:rPr lang="pt-BR" dirty="0"/>
              <a:t> </a:t>
            </a:r>
            <a:r>
              <a:rPr lang="pt-BR" dirty="0" err="1"/>
              <a:t>and</a:t>
            </a:r>
            <a:r>
              <a:rPr lang="pt-BR" dirty="0"/>
              <a:t> </a:t>
            </a:r>
            <a:r>
              <a:rPr lang="pt-BR" dirty="0" err="1"/>
              <a:t>Visualization</a:t>
            </a:r>
            <a:r>
              <a:rPr lang="pt-BR" dirty="0"/>
              <a:t> </a:t>
            </a:r>
            <a:r>
              <a:rPr lang="pt-BR" dirty="0" err="1"/>
              <a:t>I</a:t>
            </a:r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44FF9B-96D5-6844-86ED-F56F69979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48</a:t>
            </a:fld>
            <a:endParaRPr lang="pt-BR" altLang="x-none" dirty="0"/>
          </a:p>
        </p:txBody>
      </p:sp>
      <p:sp>
        <p:nvSpPr>
          <p:cNvPr id="56" name="Date Placeholder 1">
            <a:extLst>
              <a:ext uri="{FF2B5EF4-FFF2-40B4-BE49-F238E27FC236}">
                <a16:creationId xmlns:a16="http://schemas.microsoft.com/office/drawing/2014/main" id="{B291818A-BCA7-B04F-BD7F-20413247049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0168" y="6597352"/>
            <a:ext cx="2133600" cy="212568"/>
          </a:xfrm>
        </p:spPr>
        <p:txBody>
          <a:bodyPr/>
          <a:lstStyle/>
          <a:p>
            <a:pPr>
              <a:defRPr/>
            </a:pPr>
            <a:r>
              <a:rPr lang="en-US" dirty="0"/>
              <a:t>14/05/2019</a:t>
            </a:r>
            <a:endParaRPr lang="pt-BR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2D5B120-19C4-4C47-A752-5C6452225C9D}"/>
              </a:ext>
            </a:extLst>
          </p:cNvPr>
          <p:cNvSpPr/>
          <p:nvPr/>
        </p:nvSpPr>
        <p:spPr>
          <a:xfrm>
            <a:off x="433941" y="3414274"/>
            <a:ext cx="8330128" cy="734806"/>
          </a:xfrm>
          <a:prstGeom prst="rect">
            <a:avLst/>
          </a:prstGeom>
          <a:solidFill>
            <a:srgbClr val="0070C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506662D-8F65-C642-9081-E29FDAB6077C}"/>
              </a:ext>
            </a:extLst>
          </p:cNvPr>
          <p:cNvGrpSpPr/>
          <p:nvPr/>
        </p:nvGrpSpPr>
        <p:grpSpPr>
          <a:xfrm>
            <a:off x="385192" y="1340768"/>
            <a:ext cx="8363272" cy="5018274"/>
            <a:chOff x="323528" y="3641752"/>
            <a:chExt cx="8363272" cy="5018274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CC83784-5B5E-FB49-9021-C2D6078D4DD4}"/>
                </a:ext>
              </a:extLst>
            </p:cNvPr>
            <p:cNvSpPr txBox="1"/>
            <p:nvPr/>
          </p:nvSpPr>
          <p:spPr>
            <a:xfrm>
              <a:off x="323528" y="3641752"/>
              <a:ext cx="24066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Adding a Violin Plot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773265DC-A1C9-E746-8BFD-6311ACF66F1F}"/>
                </a:ext>
              </a:extLst>
            </p:cNvPr>
            <p:cNvSpPr/>
            <p:nvPr/>
          </p:nvSpPr>
          <p:spPr>
            <a:xfrm>
              <a:off x="350168" y="4133045"/>
              <a:ext cx="8336632" cy="452698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08000" bIns="108000" rtlCol="0" anchor="t">
              <a:spAutoFit/>
            </a:bodyPr>
            <a:lstStyle/>
            <a:p>
              <a:r>
                <a:rPr lang="en-US" sz="2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fig, axes </a:t>
              </a:r>
              <a:r>
                <a:rPr lang="en-US" sz="2000" dirty="0">
                  <a:solidFill>
                    <a:srgbClr val="9437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=</a:t>
              </a:r>
              <a:r>
                <a:rPr lang="en-US" sz="2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000" dirty="0" err="1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plt.subplots</a:t>
              </a:r>
              <a:r>
                <a:rPr lang="en-US" sz="2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 sz="2000" dirty="0" err="1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ncols</a:t>
              </a:r>
              <a:r>
                <a:rPr lang="en-US" sz="2000" dirty="0">
                  <a:solidFill>
                    <a:srgbClr val="9437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=</a:t>
              </a:r>
              <a:r>
                <a:rPr lang="en-US" sz="20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2</a:t>
              </a:r>
              <a:r>
                <a:rPr lang="en-US" sz="2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 sz="2000" dirty="0" err="1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sharey</a:t>
              </a:r>
              <a:r>
                <a:rPr lang="en-US" sz="2000" dirty="0">
                  <a:solidFill>
                    <a:srgbClr val="9437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=</a:t>
              </a:r>
              <a:r>
                <a:rPr lang="en-US" sz="20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True</a:t>
              </a:r>
              <a:r>
                <a:rPr lang="en-US" sz="2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</a:p>
            <a:p>
              <a:endParaRPr lang="en-US" sz="2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ax1 </a:t>
              </a:r>
              <a:r>
                <a:rPr lang="en-US" sz="2000" dirty="0">
                  <a:solidFill>
                    <a:srgbClr val="9437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=</a:t>
              </a:r>
              <a:r>
                <a:rPr lang="en-US" sz="2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axes[</a:t>
              </a:r>
              <a:r>
                <a:rPr lang="en-US" sz="20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lang="en-US" sz="2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]</a:t>
              </a:r>
            </a:p>
            <a:p>
              <a:r>
                <a:rPr lang="en-US" sz="2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ax1.plot(x, y, marker</a:t>
              </a:r>
              <a:r>
                <a:rPr lang="en-US" sz="2000" dirty="0">
                  <a:solidFill>
                    <a:srgbClr val="9437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=</a:t>
              </a:r>
              <a:r>
                <a:rPr lang="en-US" sz="2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'o', </a:t>
              </a:r>
              <a:r>
                <a:rPr lang="en-US" sz="2000" dirty="0" err="1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linestyle</a:t>
              </a:r>
              <a:r>
                <a:rPr lang="en-US" sz="2000" dirty="0">
                  <a:solidFill>
                    <a:srgbClr val="9437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=</a:t>
              </a:r>
              <a:r>
                <a:rPr lang="en-US" sz="2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'none', alpha</a:t>
              </a:r>
              <a:r>
                <a:rPr lang="en-US" sz="2000" dirty="0">
                  <a:solidFill>
                    <a:srgbClr val="9437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=</a:t>
              </a:r>
              <a:r>
                <a:rPr lang="en-US" sz="20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0.4</a:t>
              </a:r>
              <a:r>
                <a:rPr lang="en-US" sz="2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</a:p>
            <a:p>
              <a:r>
                <a:rPr lang="en-US" sz="2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</a:p>
            <a:p>
              <a:r>
                <a:rPr lang="en-US" sz="2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ax1.set_xscale('log')</a:t>
              </a:r>
            </a:p>
            <a:p>
              <a:r>
                <a:rPr lang="en-US" sz="2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ax1.set_xlabel(</a:t>
              </a:r>
              <a:r>
                <a:rPr lang="en-US" sz="2000" dirty="0">
                  <a:solidFill>
                    <a:schemeClr val="accent6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'Flux median'</a:t>
              </a:r>
              <a:r>
                <a:rPr lang="en-US" sz="2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</a:p>
            <a:p>
              <a:r>
                <a:rPr lang="en-US" sz="2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ax1.grid(alpha=0.25)</a:t>
              </a:r>
            </a:p>
            <a:p>
              <a:endParaRPr lang="en-US" sz="2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2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ax2 = axes[</a:t>
              </a:r>
              <a:r>
                <a:rPr lang="en-US" sz="20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lang="en-US" sz="2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]</a:t>
              </a:r>
            </a:p>
            <a:p>
              <a:r>
                <a:rPr lang="en-US" sz="2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ax2.violinplot(y, </a:t>
              </a:r>
              <a:r>
                <a:rPr lang="en-US" sz="2000" dirty="0" err="1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showmedians</a:t>
              </a:r>
              <a:r>
                <a:rPr lang="en-US" sz="2000" dirty="0">
                  <a:solidFill>
                    <a:srgbClr val="9437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=</a:t>
              </a:r>
              <a:r>
                <a:rPr lang="en-US" sz="20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True</a:t>
              </a:r>
              <a:r>
                <a:rPr lang="en-US" sz="2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</a:p>
            <a:p>
              <a:r>
                <a:rPr lang="en-US" sz="2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ax2.set_ylabel(</a:t>
              </a:r>
              <a:r>
                <a:rPr lang="en-US" sz="2000" dirty="0">
                  <a:solidFill>
                    <a:schemeClr val="accent6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'Flux Stack / Flux Median'</a:t>
              </a:r>
              <a:r>
                <a:rPr lang="en-US" sz="2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</a:p>
            <a:p>
              <a:r>
                <a:rPr lang="en-US" sz="2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ax2.set_xticks([])</a:t>
              </a:r>
            </a:p>
            <a:p>
              <a:r>
                <a:rPr lang="en-US" sz="2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...</a:t>
              </a: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5579AA68-21AC-A24A-91E6-162D644F24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9488" y="3117304"/>
            <a:ext cx="4445000" cy="3048000"/>
          </a:xfrm>
          <a:prstGeom prst="rect">
            <a:avLst/>
          </a:prstGeom>
          <a:solidFill>
            <a:schemeClr val="bg1"/>
          </a:solidFill>
          <a:effectLst>
            <a:outerShdw blurRad="190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63238502"/>
      </p:ext>
    </p:extLst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x-none" dirty="0" err="1">
                <a:latin typeface="Lato" charset="0"/>
              </a:rPr>
              <a:t>Wrapping</a:t>
            </a:r>
            <a:r>
              <a:rPr lang="pt-BR" altLang="x-none" dirty="0">
                <a:latin typeface="Lato" charset="0"/>
              </a:rPr>
              <a:t> </a:t>
            </a:r>
            <a:r>
              <a:rPr lang="pt-BR" altLang="x-none" dirty="0" err="1">
                <a:latin typeface="Lato" charset="0"/>
              </a:rPr>
              <a:t>Up</a:t>
            </a:r>
            <a:r>
              <a:rPr lang="pt-BR" altLang="x-none" dirty="0">
                <a:latin typeface="Lato" charset="0"/>
              </a:rPr>
              <a:t> </a:t>
            </a:r>
            <a:r>
              <a:rPr lang="pt-BR" altLang="x-none" sz="2400" dirty="0">
                <a:latin typeface="Lato" charset="0"/>
              </a:rPr>
              <a:t>a Real Case</a:t>
            </a:r>
            <a:endParaRPr lang="pt-BR" altLang="x-none" dirty="0">
              <a:latin typeface="Lato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 dirty="0"/>
              <a:t>PTS2019 - Data </a:t>
            </a:r>
            <a:r>
              <a:rPr lang="pt-BR" dirty="0" err="1"/>
              <a:t>Analysis</a:t>
            </a:r>
            <a:r>
              <a:rPr lang="pt-BR" dirty="0"/>
              <a:t> </a:t>
            </a:r>
            <a:r>
              <a:rPr lang="pt-BR" dirty="0" err="1"/>
              <a:t>and</a:t>
            </a:r>
            <a:r>
              <a:rPr lang="pt-BR" dirty="0"/>
              <a:t> </a:t>
            </a:r>
            <a:r>
              <a:rPr lang="pt-BR" dirty="0" err="1"/>
              <a:t>Visualization</a:t>
            </a:r>
            <a:r>
              <a:rPr lang="pt-BR" dirty="0"/>
              <a:t> </a:t>
            </a:r>
            <a:r>
              <a:rPr lang="pt-BR" dirty="0" err="1"/>
              <a:t>I</a:t>
            </a:r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44FF9B-96D5-6844-86ED-F56F69979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49</a:t>
            </a:fld>
            <a:endParaRPr lang="pt-BR" altLang="x-none" dirty="0"/>
          </a:p>
        </p:txBody>
      </p:sp>
      <p:sp>
        <p:nvSpPr>
          <p:cNvPr id="56" name="Date Placeholder 1">
            <a:extLst>
              <a:ext uri="{FF2B5EF4-FFF2-40B4-BE49-F238E27FC236}">
                <a16:creationId xmlns:a16="http://schemas.microsoft.com/office/drawing/2014/main" id="{B291818A-BCA7-B04F-BD7F-20413247049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0168" y="6597352"/>
            <a:ext cx="2133600" cy="212568"/>
          </a:xfrm>
        </p:spPr>
        <p:txBody>
          <a:bodyPr/>
          <a:lstStyle/>
          <a:p>
            <a:pPr>
              <a:defRPr/>
            </a:pPr>
            <a:r>
              <a:rPr lang="en-US" dirty="0"/>
              <a:t>14/05/2019</a:t>
            </a:r>
            <a:endParaRPr lang="pt-BR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506662D-8F65-C642-9081-E29FDAB6077C}"/>
              </a:ext>
            </a:extLst>
          </p:cNvPr>
          <p:cNvGrpSpPr/>
          <p:nvPr/>
        </p:nvGrpSpPr>
        <p:grpSpPr>
          <a:xfrm>
            <a:off x="385192" y="1340768"/>
            <a:ext cx="8363272" cy="1324956"/>
            <a:chOff x="323528" y="3641752"/>
            <a:chExt cx="8363272" cy="1324956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CC83784-5B5E-FB49-9021-C2D6078D4DD4}"/>
                </a:ext>
              </a:extLst>
            </p:cNvPr>
            <p:cNvSpPr txBox="1"/>
            <p:nvPr/>
          </p:nvSpPr>
          <p:spPr>
            <a:xfrm>
              <a:off x="323528" y="3641752"/>
              <a:ext cx="24066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Adding a Violin Plot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773265DC-A1C9-E746-8BFD-6311ACF66F1F}"/>
                </a:ext>
              </a:extLst>
            </p:cNvPr>
            <p:cNvSpPr/>
            <p:nvPr/>
          </p:nvSpPr>
          <p:spPr>
            <a:xfrm>
              <a:off x="350168" y="4133045"/>
              <a:ext cx="8336632" cy="83366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08000" bIns="108000" rtlCol="0" anchor="t">
              <a:spAutoFit/>
            </a:bodyPr>
            <a:lstStyle/>
            <a:p>
              <a:r>
                <a:rPr lang="en-US" sz="2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fig, axes </a:t>
              </a:r>
              <a:r>
                <a:rPr lang="en-US" sz="2000" dirty="0">
                  <a:solidFill>
                    <a:srgbClr val="9437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=</a:t>
              </a:r>
              <a:r>
                <a:rPr lang="en-US" sz="2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000" dirty="0" err="1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plt.subplots</a:t>
              </a:r>
              <a:r>
                <a:rPr lang="en-US" sz="2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 sz="2000" dirty="0" err="1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ncols</a:t>
              </a:r>
              <a:r>
                <a:rPr lang="en-US" sz="2000" dirty="0">
                  <a:solidFill>
                    <a:srgbClr val="9437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=</a:t>
              </a:r>
              <a:r>
                <a:rPr lang="en-US" sz="20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2</a:t>
              </a:r>
              <a:r>
                <a:rPr lang="en-US" sz="2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 sz="2000" dirty="0" err="1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sharey</a:t>
              </a:r>
              <a:r>
                <a:rPr lang="en-US" sz="2000" dirty="0">
                  <a:solidFill>
                    <a:srgbClr val="9437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=</a:t>
              </a:r>
              <a:r>
                <a:rPr lang="en-US" sz="20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True</a:t>
              </a:r>
              <a:r>
                <a:rPr lang="en-US" sz="2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,                 </a:t>
              </a:r>
            </a:p>
            <a:p>
              <a:r>
                <a:rPr lang="en-US" sz="2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sz="2000" dirty="0" err="1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gridspec_kw</a:t>
              </a:r>
              <a:r>
                <a:rPr lang="en-US" sz="2000" dirty="0">
                  <a:solidFill>
                    <a:srgbClr val="9437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=</a:t>
              </a:r>
              <a:r>
                <a:rPr lang="en-US" sz="2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{</a:t>
              </a:r>
              <a:r>
                <a:rPr lang="en-US" sz="2000" dirty="0">
                  <a:solidFill>
                    <a:schemeClr val="accent6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'</a:t>
              </a:r>
              <a:r>
                <a:rPr lang="en-US" sz="2000" dirty="0" err="1">
                  <a:solidFill>
                    <a:schemeClr val="accent6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width_ratios</a:t>
              </a:r>
              <a:r>
                <a:rPr lang="en-US" sz="2000" dirty="0">
                  <a:solidFill>
                    <a:schemeClr val="accent6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'</a:t>
              </a:r>
              <a:r>
                <a:rPr lang="en-US" sz="2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 [</a:t>
              </a:r>
              <a:r>
                <a:rPr lang="en-US" sz="20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lang="en-US" sz="2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 sz="20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15</a:t>
              </a:r>
              <a:r>
                <a:rPr lang="en-US" sz="2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]})</a:t>
              </a: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37D47EC3-7BE7-3640-A599-BA06D461AF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5127" y="2871374"/>
            <a:ext cx="4445000" cy="3352800"/>
          </a:xfrm>
          <a:prstGeom prst="rect">
            <a:avLst/>
          </a:prstGeom>
          <a:solidFill>
            <a:schemeClr val="bg1"/>
          </a:solidFill>
          <a:effectLst>
            <a:outerShdw blurRad="190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60931198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x-none" dirty="0" err="1">
                <a:latin typeface="Lato" charset="0"/>
              </a:rPr>
              <a:t>Why</a:t>
            </a:r>
            <a:r>
              <a:rPr lang="pt-BR" altLang="x-none" dirty="0">
                <a:latin typeface="Lato" charset="0"/>
              </a:rPr>
              <a:t> </a:t>
            </a:r>
            <a:r>
              <a:rPr lang="pt-BR" altLang="x-none" dirty="0" err="1">
                <a:latin typeface="Lato" charset="0"/>
              </a:rPr>
              <a:t>should</a:t>
            </a:r>
            <a:r>
              <a:rPr lang="pt-BR" altLang="x-none" dirty="0">
                <a:latin typeface="Lato" charset="0"/>
              </a:rPr>
              <a:t> </a:t>
            </a:r>
            <a:r>
              <a:rPr lang="pt-BR" altLang="x-none" dirty="0" err="1">
                <a:latin typeface="Lato" charset="0"/>
              </a:rPr>
              <a:t>I</a:t>
            </a:r>
            <a:r>
              <a:rPr lang="pt-BR" altLang="x-none" dirty="0">
                <a:latin typeface="Lato" charset="0"/>
              </a:rPr>
              <a:t> use </a:t>
            </a:r>
            <a:r>
              <a:rPr lang="pt-BR" altLang="x-none" dirty="0" err="1">
                <a:latin typeface="Lato" charset="0"/>
              </a:rPr>
              <a:t>iPython</a:t>
            </a:r>
            <a:r>
              <a:rPr lang="pt-BR" altLang="x-none" dirty="0">
                <a:latin typeface="Lato" charset="0"/>
              </a:rPr>
              <a:t>?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14/05/2019</a:t>
            </a:r>
            <a:endParaRPr lang="pt-BR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PTS2019 - Data Analysis and Visualization I</a:t>
            </a:r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44FF9B-96D5-6844-86ED-F56F69979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5</a:t>
            </a:fld>
            <a:endParaRPr lang="pt-BR" altLang="x-none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9FE2FF-03FD-D143-BE9E-C094E19419BE}"/>
              </a:ext>
            </a:extLst>
          </p:cNvPr>
          <p:cNvSpPr txBox="1"/>
          <p:nvPr/>
        </p:nvSpPr>
        <p:spPr>
          <a:xfrm>
            <a:off x="-571" y="1484783"/>
            <a:ext cx="9109075" cy="5046775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490538" indent="-3175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Colors</a:t>
            </a:r>
          </a:p>
          <a:p>
            <a:pPr marL="490538" indent="-3175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Auto complete</a:t>
            </a:r>
          </a:p>
          <a:p>
            <a:pPr marL="490538" indent="-3175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The “?” and “??” commands</a:t>
            </a:r>
          </a:p>
          <a:p>
            <a:pPr marL="490538" indent="-3175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Magic Functions</a:t>
            </a:r>
          </a:p>
          <a:p>
            <a:pPr marL="490538" indent="-31750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21063460"/>
      </p:ext>
    </p:extLst>
  </p:cSld>
  <p:clrMapOvr>
    <a:masterClrMapping/>
  </p:clrMapOvr>
  <p:transition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x-none" dirty="0" err="1">
                <a:latin typeface="Lato" charset="0"/>
              </a:rPr>
              <a:t>Wrapping</a:t>
            </a:r>
            <a:r>
              <a:rPr lang="pt-BR" altLang="x-none" dirty="0">
                <a:latin typeface="Lato" charset="0"/>
              </a:rPr>
              <a:t> </a:t>
            </a:r>
            <a:r>
              <a:rPr lang="pt-BR" altLang="x-none" dirty="0" err="1">
                <a:latin typeface="Lato" charset="0"/>
              </a:rPr>
              <a:t>Up</a:t>
            </a:r>
            <a:r>
              <a:rPr lang="pt-BR" altLang="x-none" dirty="0">
                <a:latin typeface="Lato" charset="0"/>
              </a:rPr>
              <a:t> </a:t>
            </a:r>
            <a:r>
              <a:rPr lang="pt-BR" altLang="x-none" sz="2400" dirty="0">
                <a:latin typeface="Lato" charset="0"/>
              </a:rPr>
              <a:t>a Real Case</a:t>
            </a:r>
            <a:endParaRPr lang="pt-BR" altLang="x-none" dirty="0">
              <a:latin typeface="Lato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 dirty="0"/>
              <a:t>PTS2019 - Data </a:t>
            </a:r>
            <a:r>
              <a:rPr lang="pt-BR" dirty="0" err="1"/>
              <a:t>Analysis</a:t>
            </a:r>
            <a:r>
              <a:rPr lang="pt-BR" dirty="0"/>
              <a:t> </a:t>
            </a:r>
            <a:r>
              <a:rPr lang="pt-BR" dirty="0" err="1"/>
              <a:t>and</a:t>
            </a:r>
            <a:r>
              <a:rPr lang="pt-BR" dirty="0"/>
              <a:t> </a:t>
            </a:r>
            <a:r>
              <a:rPr lang="pt-BR" dirty="0" err="1"/>
              <a:t>Visualization</a:t>
            </a:r>
            <a:r>
              <a:rPr lang="pt-BR" dirty="0"/>
              <a:t> </a:t>
            </a:r>
            <a:r>
              <a:rPr lang="pt-BR" dirty="0" err="1"/>
              <a:t>I</a:t>
            </a:r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44FF9B-96D5-6844-86ED-F56F69979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50</a:t>
            </a:fld>
            <a:endParaRPr lang="pt-BR" altLang="x-none" dirty="0"/>
          </a:p>
        </p:txBody>
      </p:sp>
      <p:sp>
        <p:nvSpPr>
          <p:cNvPr id="56" name="Date Placeholder 1">
            <a:extLst>
              <a:ext uri="{FF2B5EF4-FFF2-40B4-BE49-F238E27FC236}">
                <a16:creationId xmlns:a16="http://schemas.microsoft.com/office/drawing/2014/main" id="{B291818A-BCA7-B04F-BD7F-20413247049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0168" y="6597352"/>
            <a:ext cx="2133600" cy="212568"/>
          </a:xfrm>
        </p:spPr>
        <p:txBody>
          <a:bodyPr/>
          <a:lstStyle/>
          <a:p>
            <a:pPr>
              <a:defRPr/>
            </a:pPr>
            <a:r>
              <a:rPr lang="en-US" dirty="0"/>
              <a:t>14/05/2019</a:t>
            </a:r>
            <a:endParaRPr lang="pt-BR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506662D-8F65-C642-9081-E29FDAB6077C}"/>
              </a:ext>
            </a:extLst>
          </p:cNvPr>
          <p:cNvGrpSpPr/>
          <p:nvPr/>
        </p:nvGrpSpPr>
        <p:grpSpPr>
          <a:xfrm>
            <a:off x="385192" y="1340768"/>
            <a:ext cx="8363272" cy="1324956"/>
            <a:chOff x="323528" y="3641752"/>
            <a:chExt cx="8363272" cy="1324956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CC83784-5B5E-FB49-9021-C2D6078D4DD4}"/>
                </a:ext>
              </a:extLst>
            </p:cNvPr>
            <p:cNvSpPr txBox="1"/>
            <p:nvPr/>
          </p:nvSpPr>
          <p:spPr>
            <a:xfrm>
              <a:off x="323528" y="3641752"/>
              <a:ext cx="24066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Adding a Violin Plot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773265DC-A1C9-E746-8BFD-6311ACF66F1F}"/>
                </a:ext>
              </a:extLst>
            </p:cNvPr>
            <p:cNvSpPr/>
            <p:nvPr/>
          </p:nvSpPr>
          <p:spPr>
            <a:xfrm>
              <a:off x="350168" y="4133045"/>
              <a:ext cx="8336632" cy="83366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08000" bIns="108000" rtlCol="0" anchor="t">
              <a:spAutoFit/>
            </a:bodyPr>
            <a:lstStyle/>
            <a:p>
              <a:r>
                <a:rPr lang="en-US" sz="2000" dirty="0" err="1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fig.tight_layout</a:t>
              </a:r>
              <a:r>
                <a:rPr lang="en-US" sz="2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 sz="2000" dirty="0" err="1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w_pad</a:t>
              </a:r>
              <a:r>
                <a:rPr lang="en-US" sz="2000" dirty="0">
                  <a:solidFill>
                    <a:srgbClr val="9437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=</a:t>
              </a:r>
              <a:r>
                <a:rPr lang="en-US" sz="20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lang="en-US" sz="2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</a:p>
            <a:p>
              <a:r>
                <a:rPr lang="en-US" sz="2000" dirty="0" err="1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plt.show</a:t>
              </a:r>
              <a:r>
                <a:rPr lang="en-US" sz="2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()</a:t>
              </a: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D92F2BDD-DE67-4148-9FA8-FC7689540B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1375" y="2927445"/>
            <a:ext cx="4864100" cy="3276600"/>
          </a:xfrm>
          <a:prstGeom prst="rect">
            <a:avLst/>
          </a:prstGeom>
          <a:solidFill>
            <a:schemeClr val="bg1"/>
          </a:solidFill>
          <a:effectLst>
            <a:outerShdw blurRad="190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21212689"/>
      </p:ext>
    </p:extLst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x-none" dirty="0" err="1">
                <a:latin typeface="Lato" charset="0"/>
              </a:rPr>
              <a:t>Wrapping</a:t>
            </a:r>
            <a:r>
              <a:rPr lang="pt-BR" altLang="x-none" dirty="0">
                <a:latin typeface="Lato" charset="0"/>
              </a:rPr>
              <a:t> </a:t>
            </a:r>
            <a:r>
              <a:rPr lang="pt-BR" altLang="x-none" dirty="0" err="1">
                <a:latin typeface="Lato" charset="0"/>
              </a:rPr>
              <a:t>Up</a:t>
            </a:r>
            <a:r>
              <a:rPr lang="pt-BR" altLang="x-none" dirty="0">
                <a:latin typeface="Lato" charset="0"/>
              </a:rPr>
              <a:t> </a:t>
            </a:r>
            <a:r>
              <a:rPr lang="pt-BR" altLang="x-none" sz="2400" dirty="0">
                <a:latin typeface="Lato" charset="0"/>
              </a:rPr>
              <a:t>a Real Case</a:t>
            </a:r>
            <a:endParaRPr lang="pt-BR" altLang="x-none" dirty="0">
              <a:latin typeface="Lato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 dirty="0"/>
              <a:t>PTS2019 - Data </a:t>
            </a:r>
            <a:r>
              <a:rPr lang="pt-BR" dirty="0" err="1"/>
              <a:t>Analysis</a:t>
            </a:r>
            <a:r>
              <a:rPr lang="pt-BR" dirty="0"/>
              <a:t> </a:t>
            </a:r>
            <a:r>
              <a:rPr lang="pt-BR" dirty="0" err="1"/>
              <a:t>and</a:t>
            </a:r>
            <a:r>
              <a:rPr lang="pt-BR" dirty="0"/>
              <a:t> </a:t>
            </a:r>
            <a:r>
              <a:rPr lang="pt-BR" dirty="0" err="1"/>
              <a:t>Visualization</a:t>
            </a:r>
            <a:r>
              <a:rPr lang="pt-BR" dirty="0"/>
              <a:t> </a:t>
            </a:r>
            <a:r>
              <a:rPr lang="pt-BR" dirty="0" err="1"/>
              <a:t>I</a:t>
            </a:r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44FF9B-96D5-6844-86ED-F56F69979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51</a:t>
            </a:fld>
            <a:endParaRPr lang="pt-BR" altLang="x-none" dirty="0"/>
          </a:p>
        </p:txBody>
      </p:sp>
      <p:sp>
        <p:nvSpPr>
          <p:cNvPr id="56" name="Date Placeholder 1">
            <a:extLst>
              <a:ext uri="{FF2B5EF4-FFF2-40B4-BE49-F238E27FC236}">
                <a16:creationId xmlns:a16="http://schemas.microsoft.com/office/drawing/2014/main" id="{B291818A-BCA7-B04F-BD7F-20413247049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0168" y="6597352"/>
            <a:ext cx="2133600" cy="212568"/>
          </a:xfrm>
        </p:spPr>
        <p:txBody>
          <a:bodyPr/>
          <a:lstStyle/>
          <a:p>
            <a:pPr>
              <a:defRPr/>
            </a:pPr>
            <a:r>
              <a:rPr lang="en-US" dirty="0"/>
              <a:t>14/05/2019</a:t>
            </a:r>
            <a:endParaRPr lang="pt-BR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506662D-8F65-C642-9081-E29FDAB6077C}"/>
              </a:ext>
            </a:extLst>
          </p:cNvPr>
          <p:cNvGrpSpPr/>
          <p:nvPr/>
        </p:nvGrpSpPr>
        <p:grpSpPr>
          <a:xfrm>
            <a:off x="385192" y="1340768"/>
            <a:ext cx="8363272" cy="1324956"/>
            <a:chOff x="323528" y="3641752"/>
            <a:chExt cx="8363272" cy="1324956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CC83784-5B5E-FB49-9021-C2D6078D4DD4}"/>
                </a:ext>
              </a:extLst>
            </p:cNvPr>
            <p:cNvSpPr txBox="1"/>
            <p:nvPr/>
          </p:nvSpPr>
          <p:spPr>
            <a:xfrm>
              <a:off x="323528" y="3641752"/>
              <a:ext cx="24066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Adding a Violin Plot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773265DC-A1C9-E746-8BFD-6311ACF66F1F}"/>
                </a:ext>
              </a:extLst>
            </p:cNvPr>
            <p:cNvSpPr/>
            <p:nvPr/>
          </p:nvSpPr>
          <p:spPr>
            <a:xfrm>
              <a:off x="350168" y="4133045"/>
              <a:ext cx="8336632" cy="83366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08000" bIns="108000" rtlCol="0" anchor="t">
              <a:spAutoFit/>
            </a:bodyPr>
            <a:lstStyle/>
            <a:p>
              <a:r>
                <a:rPr lang="en-US" sz="2000" dirty="0" err="1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fig.tight_layout</a:t>
              </a:r>
              <a:r>
                <a:rPr lang="en-US" sz="2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 sz="2000" dirty="0" err="1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w_pad</a:t>
              </a:r>
              <a:r>
                <a:rPr lang="en-US" sz="2000" dirty="0">
                  <a:solidFill>
                    <a:srgbClr val="9437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=</a:t>
              </a:r>
              <a:r>
                <a:rPr lang="en-US" sz="20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lang="en-US" sz="2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 sz="2000" dirty="0" err="1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rect</a:t>
              </a:r>
              <a:r>
                <a:rPr lang="en-US" sz="2000" dirty="0">
                  <a:solidFill>
                    <a:srgbClr val="9437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=</a:t>
              </a:r>
              <a:r>
                <a:rPr lang="en-US" sz="2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[</a:t>
              </a:r>
              <a:r>
                <a:rPr lang="en-US" sz="20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lang="en-US" sz="2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 sz="20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0.05</a:t>
              </a:r>
              <a:r>
                <a:rPr lang="en-US" sz="2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 sz="20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0.85</a:t>
              </a:r>
              <a:r>
                <a:rPr lang="en-US" sz="2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 sz="20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0.95</a:t>
              </a:r>
              <a:r>
                <a:rPr lang="en-US" sz="2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])</a:t>
              </a:r>
            </a:p>
            <a:p>
              <a:r>
                <a:rPr lang="en-US" sz="2000" dirty="0" err="1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plt.show</a:t>
              </a:r>
              <a:r>
                <a:rPr lang="en-US" sz="2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()</a:t>
              </a: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1AC71686-7233-9C4B-A0C8-094D5855A8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0446" y="3037982"/>
            <a:ext cx="4114800" cy="3111500"/>
          </a:xfrm>
          <a:prstGeom prst="rect">
            <a:avLst/>
          </a:prstGeom>
          <a:solidFill>
            <a:schemeClr val="bg1"/>
          </a:solidFill>
          <a:effectLst>
            <a:outerShdw blurRad="190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56775299"/>
      </p:ext>
    </p:extLst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x-none" dirty="0" err="1">
                <a:latin typeface="Lato" charset="0"/>
              </a:rPr>
              <a:t>Wrapping</a:t>
            </a:r>
            <a:r>
              <a:rPr lang="pt-BR" altLang="x-none" dirty="0">
                <a:latin typeface="Lato" charset="0"/>
              </a:rPr>
              <a:t> </a:t>
            </a:r>
            <a:r>
              <a:rPr lang="pt-BR" altLang="x-none" dirty="0" err="1">
                <a:latin typeface="Lato" charset="0"/>
              </a:rPr>
              <a:t>Up</a:t>
            </a:r>
            <a:r>
              <a:rPr lang="pt-BR" altLang="x-none" dirty="0">
                <a:latin typeface="Lato" charset="0"/>
              </a:rPr>
              <a:t> </a:t>
            </a:r>
            <a:r>
              <a:rPr lang="pt-BR" altLang="x-none" sz="2400" dirty="0">
                <a:latin typeface="Lato" charset="0"/>
              </a:rPr>
              <a:t>a Real Case</a:t>
            </a:r>
            <a:endParaRPr lang="pt-BR" altLang="x-none" dirty="0">
              <a:latin typeface="Lato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 dirty="0"/>
              <a:t>PTS2019 - Data </a:t>
            </a:r>
            <a:r>
              <a:rPr lang="pt-BR" dirty="0" err="1"/>
              <a:t>Analysis</a:t>
            </a:r>
            <a:r>
              <a:rPr lang="pt-BR" dirty="0"/>
              <a:t> </a:t>
            </a:r>
            <a:r>
              <a:rPr lang="pt-BR" dirty="0" err="1"/>
              <a:t>and</a:t>
            </a:r>
            <a:r>
              <a:rPr lang="pt-BR" dirty="0"/>
              <a:t> </a:t>
            </a:r>
            <a:r>
              <a:rPr lang="pt-BR" dirty="0" err="1"/>
              <a:t>Visualization</a:t>
            </a:r>
            <a:r>
              <a:rPr lang="pt-BR" dirty="0"/>
              <a:t> </a:t>
            </a:r>
            <a:r>
              <a:rPr lang="pt-BR" dirty="0" err="1"/>
              <a:t>I</a:t>
            </a:r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44FF9B-96D5-6844-86ED-F56F69979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52</a:t>
            </a:fld>
            <a:endParaRPr lang="pt-BR" altLang="x-none" dirty="0"/>
          </a:p>
        </p:txBody>
      </p:sp>
      <p:sp>
        <p:nvSpPr>
          <p:cNvPr id="56" name="Date Placeholder 1">
            <a:extLst>
              <a:ext uri="{FF2B5EF4-FFF2-40B4-BE49-F238E27FC236}">
                <a16:creationId xmlns:a16="http://schemas.microsoft.com/office/drawing/2014/main" id="{B291818A-BCA7-B04F-BD7F-20413247049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0168" y="6597352"/>
            <a:ext cx="2133600" cy="212568"/>
          </a:xfrm>
        </p:spPr>
        <p:txBody>
          <a:bodyPr/>
          <a:lstStyle/>
          <a:p>
            <a:pPr>
              <a:defRPr/>
            </a:pPr>
            <a:r>
              <a:rPr lang="en-US" dirty="0"/>
              <a:t>14/05/2019</a:t>
            </a:r>
            <a:endParaRPr lang="pt-BR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506662D-8F65-C642-9081-E29FDAB6077C}"/>
              </a:ext>
            </a:extLst>
          </p:cNvPr>
          <p:cNvGrpSpPr/>
          <p:nvPr/>
        </p:nvGrpSpPr>
        <p:grpSpPr>
          <a:xfrm>
            <a:off x="385192" y="1340768"/>
            <a:ext cx="8363272" cy="1324956"/>
            <a:chOff x="323528" y="3641752"/>
            <a:chExt cx="8363272" cy="1324956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CC83784-5B5E-FB49-9021-C2D6078D4DD4}"/>
                </a:ext>
              </a:extLst>
            </p:cNvPr>
            <p:cNvSpPr txBox="1"/>
            <p:nvPr/>
          </p:nvSpPr>
          <p:spPr>
            <a:xfrm>
              <a:off x="323528" y="3641752"/>
              <a:ext cx="641393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Using </a:t>
              </a:r>
              <a:r>
                <a:rPr lang="en-US" sz="20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plt.scatter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with different marker sizes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773265DC-A1C9-E746-8BFD-6311ACF66F1F}"/>
                </a:ext>
              </a:extLst>
            </p:cNvPr>
            <p:cNvSpPr/>
            <p:nvPr/>
          </p:nvSpPr>
          <p:spPr>
            <a:xfrm>
              <a:off x="350168" y="4133045"/>
              <a:ext cx="8336632" cy="83366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08000" bIns="108000" rtlCol="0" anchor="t">
              <a:spAutoFit/>
            </a:bodyPr>
            <a:lstStyle/>
            <a:p>
              <a:r>
                <a:rPr lang="en-US" sz="2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ax1 </a:t>
              </a:r>
              <a:r>
                <a:rPr lang="en-US" sz="2000" dirty="0">
                  <a:solidFill>
                    <a:srgbClr val="9437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=</a:t>
              </a:r>
              <a:r>
                <a:rPr lang="en-US" sz="2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axes[</a:t>
              </a:r>
              <a:r>
                <a:rPr lang="en-US" sz="20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lang="en-US" sz="2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]</a:t>
              </a:r>
            </a:p>
            <a:p>
              <a:r>
                <a:rPr lang="en-US" sz="2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ax1.scatter(x, y, s</a:t>
              </a:r>
              <a:r>
                <a:rPr lang="en-US" sz="2000" dirty="0">
                  <a:solidFill>
                    <a:srgbClr val="9437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=</a:t>
              </a:r>
              <a:r>
                <a:rPr lang="en-US" sz="2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z, marker</a:t>
              </a:r>
              <a:r>
                <a:rPr lang="en-US" sz="2000" dirty="0">
                  <a:solidFill>
                    <a:srgbClr val="9437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=</a:t>
              </a:r>
              <a:r>
                <a:rPr lang="en-US" sz="2000" dirty="0">
                  <a:solidFill>
                    <a:schemeClr val="accent6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'o'</a:t>
              </a:r>
              <a:r>
                <a:rPr lang="en-US" sz="2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, alpha</a:t>
              </a:r>
              <a:r>
                <a:rPr lang="en-US" sz="2000" dirty="0">
                  <a:solidFill>
                    <a:srgbClr val="9437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=</a:t>
              </a:r>
              <a:r>
                <a:rPr lang="en-US" sz="20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0.4</a:t>
              </a:r>
              <a:r>
                <a:rPr lang="en-US" sz="2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2701C252-9CFF-AE40-B366-9A16524581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7932" y="2929402"/>
            <a:ext cx="4432300" cy="33401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1BD5512-239D-304A-85EC-0A43E89E4491}"/>
              </a:ext>
            </a:extLst>
          </p:cNvPr>
          <p:cNvSpPr/>
          <p:nvPr/>
        </p:nvSpPr>
        <p:spPr>
          <a:xfrm>
            <a:off x="2849328" y="2248892"/>
            <a:ext cx="786568" cy="337436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053760"/>
      </p:ext>
    </p:extLst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x-none" dirty="0" err="1">
                <a:latin typeface="Lato" charset="0"/>
              </a:rPr>
              <a:t>Wrapping</a:t>
            </a:r>
            <a:r>
              <a:rPr lang="pt-BR" altLang="x-none" dirty="0">
                <a:latin typeface="Lato" charset="0"/>
              </a:rPr>
              <a:t> </a:t>
            </a:r>
            <a:r>
              <a:rPr lang="pt-BR" altLang="x-none" dirty="0" err="1">
                <a:latin typeface="Lato" charset="0"/>
              </a:rPr>
              <a:t>Up</a:t>
            </a:r>
            <a:r>
              <a:rPr lang="pt-BR" altLang="x-none" dirty="0">
                <a:latin typeface="Lato" charset="0"/>
              </a:rPr>
              <a:t> </a:t>
            </a:r>
            <a:r>
              <a:rPr lang="pt-BR" altLang="x-none" sz="2400" dirty="0">
                <a:latin typeface="Lato" charset="0"/>
              </a:rPr>
              <a:t>a Real Case</a:t>
            </a:r>
            <a:endParaRPr lang="pt-BR" altLang="x-none" dirty="0">
              <a:latin typeface="Lato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 dirty="0"/>
              <a:t>PTS2019 - Data </a:t>
            </a:r>
            <a:r>
              <a:rPr lang="pt-BR" dirty="0" err="1"/>
              <a:t>Analysis</a:t>
            </a:r>
            <a:r>
              <a:rPr lang="pt-BR" dirty="0"/>
              <a:t> </a:t>
            </a:r>
            <a:r>
              <a:rPr lang="pt-BR" dirty="0" err="1"/>
              <a:t>and</a:t>
            </a:r>
            <a:r>
              <a:rPr lang="pt-BR" dirty="0"/>
              <a:t> </a:t>
            </a:r>
            <a:r>
              <a:rPr lang="pt-BR" dirty="0" err="1"/>
              <a:t>Visualization</a:t>
            </a:r>
            <a:r>
              <a:rPr lang="pt-BR" dirty="0"/>
              <a:t> </a:t>
            </a:r>
            <a:r>
              <a:rPr lang="pt-BR" dirty="0" err="1"/>
              <a:t>I</a:t>
            </a:r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44FF9B-96D5-6844-86ED-F56F69979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53</a:t>
            </a:fld>
            <a:endParaRPr lang="pt-BR" altLang="x-none" dirty="0"/>
          </a:p>
        </p:txBody>
      </p:sp>
      <p:sp>
        <p:nvSpPr>
          <p:cNvPr id="56" name="Date Placeholder 1">
            <a:extLst>
              <a:ext uri="{FF2B5EF4-FFF2-40B4-BE49-F238E27FC236}">
                <a16:creationId xmlns:a16="http://schemas.microsoft.com/office/drawing/2014/main" id="{B291818A-BCA7-B04F-BD7F-20413247049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0168" y="6597352"/>
            <a:ext cx="2133600" cy="212568"/>
          </a:xfrm>
        </p:spPr>
        <p:txBody>
          <a:bodyPr/>
          <a:lstStyle/>
          <a:p>
            <a:pPr>
              <a:defRPr/>
            </a:pPr>
            <a:r>
              <a:rPr lang="en-US" dirty="0"/>
              <a:t>14/05/2019</a:t>
            </a:r>
            <a:endParaRPr lang="pt-BR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506662D-8F65-C642-9081-E29FDAB6077C}"/>
              </a:ext>
            </a:extLst>
          </p:cNvPr>
          <p:cNvGrpSpPr/>
          <p:nvPr/>
        </p:nvGrpSpPr>
        <p:grpSpPr>
          <a:xfrm>
            <a:off x="385192" y="1340768"/>
            <a:ext cx="8363272" cy="1324956"/>
            <a:chOff x="323528" y="3641752"/>
            <a:chExt cx="8363272" cy="1324956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CC83784-5B5E-FB49-9021-C2D6078D4DD4}"/>
                </a:ext>
              </a:extLst>
            </p:cNvPr>
            <p:cNvSpPr txBox="1"/>
            <p:nvPr/>
          </p:nvSpPr>
          <p:spPr>
            <a:xfrm>
              <a:off x="323528" y="3641752"/>
              <a:ext cx="65550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Using </a:t>
              </a:r>
              <a:r>
                <a:rPr lang="en-US" sz="20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plt.scatter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with different marker colors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773265DC-A1C9-E746-8BFD-6311ACF66F1F}"/>
                </a:ext>
              </a:extLst>
            </p:cNvPr>
            <p:cNvSpPr/>
            <p:nvPr/>
          </p:nvSpPr>
          <p:spPr>
            <a:xfrm>
              <a:off x="350168" y="4133045"/>
              <a:ext cx="8336632" cy="83366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08000" bIns="108000" rtlCol="0" anchor="t">
              <a:spAutoFit/>
            </a:bodyPr>
            <a:lstStyle/>
            <a:p>
              <a:r>
                <a:rPr lang="en-US" sz="2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ax1 </a:t>
              </a:r>
              <a:r>
                <a:rPr lang="en-US" sz="2000" dirty="0">
                  <a:solidFill>
                    <a:srgbClr val="9437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=</a:t>
              </a:r>
              <a:r>
                <a:rPr lang="en-US" sz="2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axes[</a:t>
              </a:r>
              <a:r>
                <a:rPr lang="en-US" sz="20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lang="en-US" sz="2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]</a:t>
              </a:r>
            </a:p>
            <a:p>
              <a:r>
                <a:rPr lang="en-US" sz="2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ax1.scatter(x, y, c</a:t>
              </a:r>
              <a:r>
                <a:rPr lang="en-US" sz="2000" dirty="0">
                  <a:solidFill>
                    <a:srgbClr val="9437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=</a:t>
              </a:r>
              <a:r>
                <a:rPr lang="en-US" sz="2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z, marker</a:t>
              </a:r>
              <a:r>
                <a:rPr lang="en-US" sz="2000" dirty="0">
                  <a:solidFill>
                    <a:srgbClr val="9437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=</a:t>
              </a:r>
              <a:r>
                <a:rPr lang="en-US" sz="2000" dirty="0">
                  <a:solidFill>
                    <a:schemeClr val="accent6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'o'</a:t>
              </a:r>
              <a:r>
                <a:rPr lang="en-US" sz="2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, alpha</a:t>
              </a:r>
              <a:r>
                <a:rPr lang="en-US" sz="2000" dirty="0">
                  <a:solidFill>
                    <a:srgbClr val="9437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=</a:t>
              </a:r>
              <a:r>
                <a:rPr lang="en-US" sz="20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0.4</a:t>
              </a:r>
              <a:r>
                <a:rPr lang="en-US" sz="2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D1BD5512-239D-304A-85EC-0A43E89E4491}"/>
              </a:ext>
            </a:extLst>
          </p:cNvPr>
          <p:cNvSpPr/>
          <p:nvPr/>
        </p:nvSpPr>
        <p:spPr>
          <a:xfrm>
            <a:off x="2876124" y="2248892"/>
            <a:ext cx="786568" cy="337436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09C174-3266-E447-9980-2BA9A02296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3998" y="2879671"/>
            <a:ext cx="4432300" cy="334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193519"/>
      </p:ext>
    </p:extLst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x-none" dirty="0" err="1">
                <a:latin typeface="Lato" charset="0"/>
              </a:rPr>
              <a:t>Wrapping</a:t>
            </a:r>
            <a:r>
              <a:rPr lang="pt-BR" altLang="x-none" dirty="0">
                <a:latin typeface="Lato" charset="0"/>
              </a:rPr>
              <a:t> </a:t>
            </a:r>
            <a:r>
              <a:rPr lang="pt-BR" altLang="x-none" dirty="0" err="1">
                <a:latin typeface="Lato" charset="0"/>
              </a:rPr>
              <a:t>Up</a:t>
            </a:r>
            <a:r>
              <a:rPr lang="pt-BR" altLang="x-none" dirty="0">
                <a:latin typeface="Lato" charset="0"/>
              </a:rPr>
              <a:t> </a:t>
            </a:r>
            <a:r>
              <a:rPr lang="pt-BR" altLang="x-none" sz="2400" dirty="0">
                <a:latin typeface="Lato" charset="0"/>
              </a:rPr>
              <a:t>a Real Case</a:t>
            </a:r>
            <a:endParaRPr lang="pt-BR" altLang="x-none" dirty="0">
              <a:latin typeface="Lato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 dirty="0"/>
              <a:t>PTS2019 - Data </a:t>
            </a:r>
            <a:r>
              <a:rPr lang="pt-BR" dirty="0" err="1"/>
              <a:t>Analysis</a:t>
            </a:r>
            <a:r>
              <a:rPr lang="pt-BR" dirty="0"/>
              <a:t> </a:t>
            </a:r>
            <a:r>
              <a:rPr lang="pt-BR" dirty="0" err="1"/>
              <a:t>and</a:t>
            </a:r>
            <a:r>
              <a:rPr lang="pt-BR" dirty="0"/>
              <a:t> </a:t>
            </a:r>
            <a:r>
              <a:rPr lang="pt-BR" dirty="0" err="1"/>
              <a:t>Visualization</a:t>
            </a:r>
            <a:r>
              <a:rPr lang="pt-BR" dirty="0"/>
              <a:t> </a:t>
            </a:r>
            <a:r>
              <a:rPr lang="pt-BR" dirty="0" err="1"/>
              <a:t>I</a:t>
            </a:r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44FF9B-96D5-6844-86ED-F56F69979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54</a:t>
            </a:fld>
            <a:endParaRPr lang="pt-BR" altLang="x-none" dirty="0"/>
          </a:p>
        </p:txBody>
      </p:sp>
      <p:sp>
        <p:nvSpPr>
          <p:cNvPr id="56" name="Date Placeholder 1">
            <a:extLst>
              <a:ext uri="{FF2B5EF4-FFF2-40B4-BE49-F238E27FC236}">
                <a16:creationId xmlns:a16="http://schemas.microsoft.com/office/drawing/2014/main" id="{B291818A-BCA7-B04F-BD7F-20413247049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0168" y="6597352"/>
            <a:ext cx="2133600" cy="212568"/>
          </a:xfrm>
        </p:spPr>
        <p:txBody>
          <a:bodyPr/>
          <a:lstStyle/>
          <a:p>
            <a:pPr>
              <a:defRPr/>
            </a:pPr>
            <a:r>
              <a:rPr lang="en-US" dirty="0"/>
              <a:t>14/05/2019</a:t>
            </a:r>
            <a:endParaRPr lang="pt-BR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506662D-8F65-C642-9081-E29FDAB6077C}"/>
              </a:ext>
            </a:extLst>
          </p:cNvPr>
          <p:cNvGrpSpPr/>
          <p:nvPr/>
        </p:nvGrpSpPr>
        <p:grpSpPr>
          <a:xfrm>
            <a:off x="385192" y="1340768"/>
            <a:ext cx="8363272" cy="1324956"/>
            <a:chOff x="323528" y="3641752"/>
            <a:chExt cx="8363272" cy="1324956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CC83784-5B5E-FB49-9021-C2D6078D4DD4}"/>
                </a:ext>
              </a:extLst>
            </p:cNvPr>
            <p:cNvSpPr txBox="1"/>
            <p:nvPr/>
          </p:nvSpPr>
          <p:spPr>
            <a:xfrm>
              <a:off x="323528" y="3641752"/>
              <a:ext cx="65550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Using </a:t>
              </a:r>
              <a:r>
                <a:rPr lang="en-US" sz="20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plt.scatter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with different marker colors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773265DC-A1C9-E746-8BFD-6311ACF66F1F}"/>
                </a:ext>
              </a:extLst>
            </p:cNvPr>
            <p:cNvSpPr/>
            <p:nvPr/>
          </p:nvSpPr>
          <p:spPr>
            <a:xfrm>
              <a:off x="350168" y="4133045"/>
              <a:ext cx="8336632" cy="83366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08000" bIns="108000" rtlCol="0" anchor="t">
              <a:spAutoFit/>
            </a:bodyPr>
            <a:lstStyle/>
            <a:p>
              <a:r>
                <a:rPr lang="en-US" sz="2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ax1 </a:t>
              </a:r>
              <a:r>
                <a:rPr lang="en-US" sz="2000" dirty="0">
                  <a:solidFill>
                    <a:srgbClr val="9437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=</a:t>
              </a:r>
              <a:r>
                <a:rPr lang="en-US" sz="2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axes[</a:t>
              </a:r>
              <a:r>
                <a:rPr lang="en-US" sz="20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lang="en-US" sz="2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]</a:t>
              </a:r>
            </a:p>
            <a:p>
              <a:r>
                <a:rPr lang="en-US" sz="2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ax1.scatter(x, y, c</a:t>
              </a:r>
              <a:r>
                <a:rPr lang="en-US" sz="2000" dirty="0">
                  <a:solidFill>
                    <a:srgbClr val="9437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=</a:t>
              </a:r>
              <a:r>
                <a:rPr lang="en-US" sz="2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z, marker</a:t>
              </a:r>
              <a:r>
                <a:rPr lang="en-US" sz="2000" dirty="0">
                  <a:solidFill>
                    <a:srgbClr val="9437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=</a:t>
              </a:r>
              <a:r>
                <a:rPr lang="en-US" sz="2000" dirty="0">
                  <a:solidFill>
                    <a:schemeClr val="accent6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'o'</a:t>
              </a:r>
              <a:r>
                <a:rPr lang="en-US" sz="2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, alpha</a:t>
              </a:r>
              <a:r>
                <a:rPr lang="en-US" sz="2000" dirty="0">
                  <a:solidFill>
                    <a:srgbClr val="9437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=</a:t>
              </a:r>
              <a:r>
                <a:rPr lang="en-US" sz="20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0.4</a:t>
              </a:r>
              <a:r>
                <a:rPr lang="en-US" sz="2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D1BD5512-239D-304A-85EC-0A43E89E4491}"/>
              </a:ext>
            </a:extLst>
          </p:cNvPr>
          <p:cNvSpPr/>
          <p:nvPr/>
        </p:nvSpPr>
        <p:spPr>
          <a:xfrm>
            <a:off x="2876124" y="2248892"/>
            <a:ext cx="786568" cy="337436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09C174-3266-E447-9980-2BA9A02296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3998" y="2879671"/>
            <a:ext cx="4432300" cy="334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013124"/>
      </p:ext>
    </p:extLst>
  </p:cSld>
  <p:clrMapOvr>
    <a:masterClrMapping/>
  </p:clrMapOvr>
  <p:transition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x-none" dirty="0" err="1">
                <a:latin typeface="Lato" charset="0"/>
              </a:rPr>
              <a:t>Wrapping</a:t>
            </a:r>
            <a:r>
              <a:rPr lang="pt-BR" altLang="x-none" dirty="0">
                <a:latin typeface="Lato" charset="0"/>
              </a:rPr>
              <a:t> </a:t>
            </a:r>
            <a:r>
              <a:rPr lang="pt-BR" altLang="x-none" dirty="0" err="1">
                <a:latin typeface="Lato" charset="0"/>
              </a:rPr>
              <a:t>Up</a:t>
            </a:r>
            <a:r>
              <a:rPr lang="pt-BR" altLang="x-none" dirty="0">
                <a:latin typeface="Lato" charset="0"/>
              </a:rPr>
              <a:t> </a:t>
            </a:r>
            <a:r>
              <a:rPr lang="pt-BR" altLang="x-none" sz="2400" dirty="0">
                <a:latin typeface="Lato" charset="0"/>
              </a:rPr>
              <a:t>a Real Case</a:t>
            </a:r>
            <a:endParaRPr lang="pt-BR" altLang="x-none" dirty="0">
              <a:latin typeface="Lato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 dirty="0"/>
              <a:t>PTS2019 - Data </a:t>
            </a:r>
            <a:r>
              <a:rPr lang="pt-BR" dirty="0" err="1"/>
              <a:t>Analysis</a:t>
            </a:r>
            <a:r>
              <a:rPr lang="pt-BR" dirty="0"/>
              <a:t> </a:t>
            </a:r>
            <a:r>
              <a:rPr lang="pt-BR" dirty="0" err="1"/>
              <a:t>and</a:t>
            </a:r>
            <a:r>
              <a:rPr lang="pt-BR" dirty="0"/>
              <a:t> </a:t>
            </a:r>
            <a:r>
              <a:rPr lang="pt-BR" dirty="0" err="1"/>
              <a:t>Visualization</a:t>
            </a:r>
            <a:r>
              <a:rPr lang="pt-BR" dirty="0"/>
              <a:t> </a:t>
            </a:r>
            <a:r>
              <a:rPr lang="pt-BR" dirty="0" err="1"/>
              <a:t>I</a:t>
            </a:r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44FF9B-96D5-6844-86ED-F56F69979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55</a:t>
            </a:fld>
            <a:endParaRPr lang="pt-BR" altLang="x-none" dirty="0"/>
          </a:p>
        </p:txBody>
      </p:sp>
      <p:sp>
        <p:nvSpPr>
          <p:cNvPr id="56" name="Date Placeholder 1">
            <a:extLst>
              <a:ext uri="{FF2B5EF4-FFF2-40B4-BE49-F238E27FC236}">
                <a16:creationId xmlns:a16="http://schemas.microsoft.com/office/drawing/2014/main" id="{B291818A-BCA7-B04F-BD7F-20413247049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0168" y="6597352"/>
            <a:ext cx="2133600" cy="212568"/>
          </a:xfrm>
        </p:spPr>
        <p:txBody>
          <a:bodyPr/>
          <a:lstStyle/>
          <a:p>
            <a:pPr>
              <a:defRPr/>
            </a:pPr>
            <a:r>
              <a:rPr lang="en-US" dirty="0"/>
              <a:t>14/05/2019</a:t>
            </a:r>
            <a:endParaRPr lang="pt-BR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506662D-8F65-C642-9081-E29FDAB6077C}"/>
              </a:ext>
            </a:extLst>
          </p:cNvPr>
          <p:cNvGrpSpPr/>
          <p:nvPr/>
        </p:nvGrpSpPr>
        <p:grpSpPr>
          <a:xfrm>
            <a:off x="385192" y="1340768"/>
            <a:ext cx="8363272" cy="2248285"/>
            <a:chOff x="323528" y="3641752"/>
            <a:chExt cx="8363272" cy="2248285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CC83784-5B5E-FB49-9021-C2D6078D4DD4}"/>
                </a:ext>
              </a:extLst>
            </p:cNvPr>
            <p:cNvSpPr txBox="1"/>
            <p:nvPr/>
          </p:nvSpPr>
          <p:spPr>
            <a:xfrm>
              <a:off x="323528" y="3641752"/>
              <a:ext cx="65550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Using </a:t>
              </a:r>
              <a:r>
                <a:rPr lang="en-US" sz="20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plt.scatter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with different marker colors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773265DC-A1C9-E746-8BFD-6311ACF66F1F}"/>
                </a:ext>
              </a:extLst>
            </p:cNvPr>
            <p:cNvSpPr/>
            <p:nvPr/>
          </p:nvSpPr>
          <p:spPr>
            <a:xfrm>
              <a:off x="350168" y="4133045"/>
              <a:ext cx="8336632" cy="17569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08000" bIns="108000" rtlCol="0" anchor="t">
              <a:spAutoFit/>
            </a:bodyPr>
            <a:lstStyle/>
            <a:p>
              <a:r>
                <a:rPr lang="en-US" sz="2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ax1 </a:t>
              </a:r>
              <a:r>
                <a:rPr lang="en-US" sz="2000" dirty="0">
                  <a:solidFill>
                    <a:srgbClr val="9437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=</a:t>
              </a:r>
              <a:r>
                <a:rPr lang="en-US" sz="2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axes[</a:t>
              </a:r>
              <a:r>
                <a:rPr lang="en-US" sz="20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lang="en-US" sz="2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]</a:t>
              </a:r>
            </a:p>
            <a:p>
              <a:r>
                <a:rPr lang="en-US" sz="2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im1 </a:t>
              </a:r>
              <a:r>
                <a:rPr lang="en-US" sz="2000" dirty="0">
                  <a:solidFill>
                    <a:srgbClr val="9437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=</a:t>
              </a:r>
              <a:r>
                <a:rPr lang="en-US" sz="2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ax1.scatter(x, y, c</a:t>
              </a:r>
              <a:r>
                <a:rPr lang="en-US" sz="2000" dirty="0">
                  <a:solidFill>
                    <a:srgbClr val="9437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=</a:t>
              </a:r>
              <a:r>
                <a:rPr lang="en-US" sz="2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z, marker</a:t>
              </a:r>
              <a:r>
                <a:rPr lang="en-US" sz="2000" dirty="0">
                  <a:solidFill>
                    <a:srgbClr val="9437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=</a:t>
              </a:r>
              <a:r>
                <a:rPr lang="en-US" sz="2000" dirty="0">
                  <a:solidFill>
                    <a:schemeClr val="accent6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'o'</a:t>
              </a:r>
              <a:r>
                <a:rPr lang="en-US" sz="2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, alpha</a:t>
              </a:r>
              <a:r>
                <a:rPr lang="en-US" sz="2000" dirty="0">
                  <a:solidFill>
                    <a:srgbClr val="9437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=</a:t>
              </a:r>
              <a:r>
                <a:rPr lang="en-US" sz="20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0.4</a:t>
              </a:r>
              <a:r>
                <a:rPr lang="en-US" sz="2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</a:p>
            <a:p>
              <a:r>
                <a:rPr lang="en-US" sz="2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...</a:t>
              </a:r>
            </a:p>
            <a:p>
              <a:r>
                <a:rPr lang="en-US" sz="2000" dirty="0" err="1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fig.colorbar</a:t>
              </a:r>
              <a:r>
                <a:rPr lang="en-US" sz="2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(im1, label=</a:t>
              </a:r>
              <a:r>
                <a:rPr lang="en-US" sz="2000" dirty="0">
                  <a:solidFill>
                    <a:schemeClr val="accent6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'SNR’</a:t>
              </a:r>
              <a:r>
                <a:rPr lang="en-US" sz="2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</a:p>
            <a:p>
              <a:r>
                <a:rPr lang="en-US" sz="2000" dirty="0" err="1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plt.show</a:t>
              </a:r>
              <a:r>
                <a:rPr lang="en-US" sz="2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()</a:t>
              </a:r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D1BD5512-239D-304A-85EC-0A43E89E4491}"/>
              </a:ext>
            </a:extLst>
          </p:cNvPr>
          <p:cNvSpPr/>
          <p:nvPr/>
        </p:nvSpPr>
        <p:spPr>
          <a:xfrm>
            <a:off x="402027" y="2248892"/>
            <a:ext cx="641581" cy="337436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B14FC6B-5C22-6742-B420-4E8C11A471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9248" y="3185244"/>
            <a:ext cx="4445000" cy="334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972980"/>
      </p:ext>
    </p:extLst>
  </p:cSld>
  <p:clrMapOvr>
    <a:masterClrMapping/>
  </p:clrMapOvr>
  <p:transition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x-none" dirty="0" err="1">
                <a:latin typeface="Lato" charset="0"/>
              </a:rPr>
              <a:t>Wrapping</a:t>
            </a:r>
            <a:r>
              <a:rPr lang="pt-BR" altLang="x-none" dirty="0">
                <a:latin typeface="Lato" charset="0"/>
              </a:rPr>
              <a:t> </a:t>
            </a:r>
            <a:r>
              <a:rPr lang="pt-BR" altLang="x-none" dirty="0" err="1">
                <a:latin typeface="Lato" charset="0"/>
              </a:rPr>
              <a:t>Up</a:t>
            </a:r>
            <a:r>
              <a:rPr lang="pt-BR" altLang="x-none" dirty="0">
                <a:latin typeface="Lato" charset="0"/>
              </a:rPr>
              <a:t> </a:t>
            </a:r>
            <a:r>
              <a:rPr lang="pt-BR" altLang="x-none" sz="2400" dirty="0">
                <a:latin typeface="Lato" charset="0"/>
              </a:rPr>
              <a:t>a Real Case</a:t>
            </a:r>
            <a:endParaRPr lang="pt-BR" altLang="x-none" dirty="0">
              <a:latin typeface="Lato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 dirty="0"/>
              <a:t>PTS2019 - Data </a:t>
            </a:r>
            <a:r>
              <a:rPr lang="pt-BR" dirty="0" err="1"/>
              <a:t>Analysis</a:t>
            </a:r>
            <a:r>
              <a:rPr lang="pt-BR" dirty="0"/>
              <a:t> </a:t>
            </a:r>
            <a:r>
              <a:rPr lang="pt-BR" dirty="0" err="1"/>
              <a:t>and</a:t>
            </a:r>
            <a:r>
              <a:rPr lang="pt-BR" dirty="0"/>
              <a:t> </a:t>
            </a:r>
            <a:r>
              <a:rPr lang="pt-BR" dirty="0" err="1"/>
              <a:t>Visualization</a:t>
            </a:r>
            <a:r>
              <a:rPr lang="pt-BR" dirty="0"/>
              <a:t> </a:t>
            </a:r>
            <a:r>
              <a:rPr lang="pt-BR" dirty="0" err="1"/>
              <a:t>I</a:t>
            </a:r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44FF9B-96D5-6844-86ED-F56F69979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56</a:t>
            </a:fld>
            <a:endParaRPr lang="pt-BR" altLang="x-none" dirty="0"/>
          </a:p>
        </p:txBody>
      </p:sp>
      <p:sp>
        <p:nvSpPr>
          <p:cNvPr id="56" name="Date Placeholder 1">
            <a:extLst>
              <a:ext uri="{FF2B5EF4-FFF2-40B4-BE49-F238E27FC236}">
                <a16:creationId xmlns:a16="http://schemas.microsoft.com/office/drawing/2014/main" id="{B291818A-BCA7-B04F-BD7F-20413247049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0168" y="6597352"/>
            <a:ext cx="2133600" cy="212568"/>
          </a:xfrm>
        </p:spPr>
        <p:txBody>
          <a:bodyPr/>
          <a:lstStyle/>
          <a:p>
            <a:pPr>
              <a:defRPr/>
            </a:pPr>
            <a:r>
              <a:rPr lang="en-US" dirty="0"/>
              <a:t>14/05/2019</a:t>
            </a:r>
            <a:endParaRPr lang="pt-BR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506662D-8F65-C642-9081-E29FDAB6077C}"/>
              </a:ext>
            </a:extLst>
          </p:cNvPr>
          <p:cNvGrpSpPr/>
          <p:nvPr/>
        </p:nvGrpSpPr>
        <p:grpSpPr>
          <a:xfrm>
            <a:off x="385192" y="1340768"/>
            <a:ext cx="8363272" cy="2248285"/>
            <a:chOff x="323528" y="3641752"/>
            <a:chExt cx="8363272" cy="2248285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CC83784-5B5E-FB49-9021-C2D6078D4DD4}"/>
                </a:ext>
              </a:extLst>
            </p:cNvPr>
            <p:cNvSpPr txBox="1"/>
            <p:nvPr/>
          </p:nvSpPr>
          <p:spPr>
            <a:xfrm>
              <a:off x="323528" y="3641752"/>
              <a:ext cx="65550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Using </a:t>
              </a:r>
              <a:r>
                <a:rPr lang="en-US" sz="20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plt.scatter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with different marker colors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773265DC-A1C9-E746-8BFD-6311ACF66F1F}"/>
                </a:ext>
              </a:extLst>
            </p:cNvPr>
            <p:cNvSpPr/>
            <p:nvPr/>
          </p:nvSpPr>
          <p:spPr>
            <a:xfrm>
              <a:off x="350168" y="4133045"/>
              <a:ext cx="8336632" cy="17569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08000" bIns="108000" rtlCol="0" anchor="t">
              <a:spAutoFit/>
            </a:bodyPr>
            <a:lstStyle/>
            <a:p>
              <a:r>
                <a:rPr lang="en-US" sz="20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from</a:t>
              </a:r>
              <a:r>
                <a:rPr lang="en-US" sz="2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matplotlib </a:t>
              </a:r>
              <a:r>
                <a:rPr lang="en-US" sz="20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import</a:t>
              </a:r>
              <a:r>
                <a:rPr lang="en-US" sz="2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colors </a:t>
              </a:r>
              <a:r>
                <a:rPr lang="en-US" sz="20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as</a:t>
              </a:r>
              <a:r>
                <a:rPr lang="en-US" sz="2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000" dirty="0" err="1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mcolors</a:t>
              </a:r>
              <a:r>
                <a:rPr lang="en-US" sz="2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</a:p>
            <a:p>
              <a:r>
                <a:rPr lang="en-US" sz="2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...</a:t>
              </a:r>
            </a:p>
            <a:p>
              <a:r>
                <a:rPr lang="en-US" sz="2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im1 </a:t>
              </a:r>
              <a:r>
                <a:rPr lang="en-US" sz="2000" dirty="0">
                  <a:solidFill>
                    <a:srgbClr val="9437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=</a:t>
              </a:r>
              <a:r>
                <a:rPr lang="en-US" sz="2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ax1.scatter(x, y, c</a:t>
              </a:r>
              <a:r>
                <a:rPr lang="en-US" sz="2000" dirty="0">
                  <a:solidFill>
                    <a:srgbClr val="9437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=</a:t>
              </a:r>
              <a:r>
                <a:rPr lang="en-US" sz="2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z, marker</a:t>
              </a:r>
              <a:r>
                <a:rPr lang="en-US" sz="2000" dirty="0">
                  <a:solidFill>
                    <a:srgbClr val="9437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=</a:t>
              </a:r>
              <a:r>
                <a:rPr lang="en-US" sz="2000" dirty="0">
                  <a:solidFill>
                    <a:schemeClr val="accent6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'o'</a:t>
              </a:r>
              <a:r>
                <a:rPr lang="en-US" sz="2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, alpha</a:t>
              </a:r>
              <a:r>
                <a:rPr lang="en-US" sz="2000" dirty="0">
                  <a:solidFill>
                    <a:srgbClr val="9437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=</a:t>
              </a:r>
              <a:r>
                <a:rPr lang="en-US" sz="20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0.5</a:t>
              </a:r>
              <a:r>
                <a:rPr lang="en-US" sz="2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,</a:t>
              </a:r>
            </a:p>
            <a:p>
              <a:r>
                <a:rPr lang="en-US" sz="2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           norm</a:t>
              </a:r>
              <a:r>
                <a:rPr lang="en-US" sz="2000" dirty="0">
                  <a:solidFill>
                    <a:srgbClr val="9437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=</a:t>
              </a:r>
              <a:r>
                <a:rPr lang="en-US" sz="2000" dirty="0" err="1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mcolors.LogNorm</a:t>
              </a:r>
              <a:r>
                <a:rPr lang="en-US" sz="2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())</a:t>
              </a:r>
            </a:p>
            <a:p>
              <a:r>
                <a:rPr lang="en-US" sz="2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...</a:t>
              </a: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1B14FC6B-5C22-6742-B420-4E8C11A471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7744" y="3212976"/>
            <a:ext cx="4445000" cy="334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460566"/>
      </p:ext>
    </p:extLst>
  </p:cSld>
  <p:clrMapOvr>
    <a:masterClrMapping/>
  </p:clrMapOvr>
  <p:transition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x-none" dirty="0" err="1">
                <a:latin typeface="Lato" charset="0"/>
              </a:rPr>
              <a:t>Wrapping</a:t>
            </a:r>
            <a:r>
              <a:rPr lang="pt-BR" altLang="x-none" dirty="0">
                <a:latin typeface="Lato" charset="0"/>
              </a:rPr>
              <a:t> </a:t>
            </a:r>
            <a:r>
              <a:rPr lang="pt-BR" altLang="x-none" dirty="0" err="1">
                <a:latin typeface="Lato" charset="0"/>
              </a:rPr>
              <a:t>Up</a:t>
            </a:r>
            <a:r>
              <a:rPr lang="pt-BR" altLang="x-none" dirty="0">
                <a:latin typeface="Lato" charset="0"/>
              </a:rPr>
              <a:t> </a:t>
            </a:r>
            <a:r>
              <a:rPr lang="pt-BR" altLang="x-none" sz="2400" dirty="0">
                <a:latin typeface="Lato" charset="0"/>
              </a:rPr>
              <a:t>a Real Case</a:t>
            </a:r>
            <a:endParaRPr lang="pt-BR" altLang="x-none" dirty="0">
              <a:latin typeface="Lato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 dirty="0"/>
              <a:t>PTS2019 - Data </a:t>
            </a:r>
            <a:r>
              <a:rPr lang="pt-BR" dirty="0" err="1"/>
              <a:t>Analysis</a:t>
            </a:r>
            <a:r>
              <a:rPr lang="pt-BR" dirty="0"/>
              <a:t> </a:t>
            </a:r>
            <a:r>
              <a:rPr lang="pt-BR" dirty="0" err="1"/>
              <a:t>and</a:t>
            </a:r>
            <a:r>
              <a:rPr lang="pt-BR" dirty="0"/>
              <a:t> </a:t>
            </a:r>
            <a:r>
              <a:rPr lang="pt-BR" dirty="0" err="1"/>
              <a:t>Visualization</a:t>
            </a:r>
            <a:r>
              <a:rPr lang="pt-BR" dirty="0"/>
              <a:t> </a:t>
            </a:r>
            <a:r>
              <a:rPr lang="pt-BR" dirty="0" err="1"/>
              <a:t>I</a:t>
            </a:r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44FF9B-96D5-6844-86ED-F56F69979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57</a:t>
            </a:fld>
            <a:endParaRPr lang="pt-BR" altLang="x-none" dirty="0"/>
          </a:p>
        </p:txBody>
      </p:sp>
      <p:sp>
        <p:nvSpPr>
          <p:cNvPr id="56" name="Date Placeholder 1">
            <a:extLst>
              <a:ext uri="{FF2B5EF4-FFF2-40B4-BE49-F238E27FC236}">
                <a16:creationId xmlns:a16="http://schemas.microsoft.com/office/drawing/2014/main" id="{B291818A-BCA7-B04F-BD7F-20413247049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0168" y="6597352"/>
            <a:ext cx="2133600" cy="212568"/>
          </a:xfrm>
        </p:spPr>
        <p:txBody>
          <a:bodyPr/>
          <a:lstStyle/>
          <a:p>
            <a:pPr>
              <a:defRPr/>
            </a:pPr>
            <a:r>
              <a:rPr lang="en-US" dirty="0"/>
              <a:t>14/05/2019</a:t>
            </a:r>
            <a:endParaRPr lang="pt-BR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506662D-8F65-C642-9081-E29FDAB6077C}"/>
              </a:ext>
            </a:extLst>
          </p:cNvPr>
          <p:cNvGrpSpPr/>
          <p:nvPr/>
        </p:nvGrpSpPr>
        <p:grpSpPr>
          <a:xfrm>
            <a:off x="385192" y="1340768"/>
            <a:ext cx="8363272" cy="2248285"/>
            <a:chOff x="323528" y="3641752"/>
            <a:chExt cx="8363272" cy="2248285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CC83784-5B5E-FB49-9021-C2D6078D4DD4}"/>
                </a:ext>
              </a:extLst>
            </p:cNvPr>
            <p:cNvSpPr txBox="1"/>
            <p:nvPr/>
          </p:nvSpPr>
          <p:spPr>
            <a:xfrm>
              <a:off x="323528" y="3641752"/>
              <a:ext cx="65550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Using </a:t>
              </a:r>
              <a:r>
                <a:rPr lang="en-US" sz="20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plt.scatter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 with different marker colors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773265DC-A1C9-E746-8BFD-6311ACF66F1F}"/>
                </a:ext>
              </a:extLst>
            </p:cNvPr>
            <p:cNvSpPr/>
            <p:nvPr/>
          </p:nvSpPr>
          <p:spPr>
            <a:xfrm>
              <a:off x="350168" y="4133045"/>
              <a:ext cx="8336632" cy="17569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08000" bIns="108000" rtlCol="0" anchor="t">
              <a:spAutoFit/>
            </a:bodyPr>
            <a:lstStyle/>
            <a:p>
              <a:r>
                <a:rPr lang="en-US" sz="20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from</a:t>
              </a:r>
              <a:r>
                <a:rPr lang="en-US" sz="2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matplotlib </a:t>
              </a:r>
              <a:r>
                <a:rPr lang="en-US" sz="20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import</a:t>
              </a:r>
              <a:r>
                <a:rPr lang="en-US" sz="2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colors </a:t>
              </a:r>
              <a:r>
                <a:rPr lang="en-US" sz="2000" b="1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as</a:t>
              </a:r>
              <a:r>
                <a:rPr lang="en-US" sz="2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2000" dirty="0" err="1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mcolors</a:t>
              </a:r>
              <a:r>
                <a:rPr lang="en-US" sz="2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</a:p>
            <a:p>
              <a:r>
                <a:rPr lang="en-US" sz="2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...</a:t>
              </a:r>
            </a:p>
            <a:p>
              <a:r>
                <a:rPr lang="en-US" sz="2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im1 </a:t>
              </a:r>
              <a:r>
                <a:rPr lang="en-US" sz="2000" dirty="0">
                  <a:solidFill>
                    <a:srgbClr val="9437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=</a:t>
              </a:r>
              <a:r>
                <a:rPr lang="en-US" sz="2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ax1.scatter(x, y, c</a:t>
              </a:r>
              <a:r>
                <a:rPr lang="en-US" sz="2000" dirty="0">
                  <a:solidFill>
                    <a:srgbClr val="9437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=</a:t>
              </a:r>
              <a:r>
                <a:rPr lang="en-US" sz="2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z, marker</a:t>
              </a:r>
              <a:r>
                <a:rPr lang="en-US" sz="2000" dirty="0">
                  <a:solidFill>
                    <a:srgbClr val="9437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=</a:t>
              </a:r>
              <a:r>
                <a:rPr lang="en-US" sz="2000" dirty="0">
                  <a:solidFill>
                    <a:schemeClr val="accent6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'o'</a:t>
              </a:r>
              <a:r>
                <a:rPr lang="en-US" sz="2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, alpha</a:t>
              </a:r>
              <a:r>
                <a:rPr lang="en-US" sz="2000" dirty="0">
                  <a:solidFill>
                    <a:srgbClr val="9437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=</a:t>
              </a:r>
              <a:r>
                <a:rPr lang="en-US" sz="20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0.5</a:t>
              </a:r>
              <a:r>
                <a:rPr lang="en-US" sz="2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,</a:t>
              </a:r>
            </a:p>
            <a:p>
              <a:r>
                <a:rPr lang="en-US" sz="2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           norm</a:t>
              </a:r>
              <a:r>
                <a:rPr lang="en-US" sz="2000" dirty="0">
                  <a:solidFill>
                    <a:srgbClr val="9437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=</a:t>
              </a:r>
              <a:r>
                <a:rPr lang="en-US" sz="2000" dirty="0" err="1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mcolors.LogNorm</a:t>
              </a:r>
              <a:r>
                <a:rPr lang="en-US" sz="2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())</a:t>
              </a:r>
            </a:p>
            <a:p>
              <a:r>
                <a:rPr lang="en-US" sz="2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...</a:t>
              </a: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34C3F4EE-5B18-6143-9D52-F2D57734BB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9048" y="3172514"/>
            <a:ext cx="4902200" cy="334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908156"/>
      </p:ext>
    </p:extLst>
  </p:cSld>
  <p:clrMapOvr>
    <a:masterClrMapping/>
  </p:clrMapOvr>
  <p:transition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x-none" dirty="0" err="1">
                <a:latin typeface="Lato" charset="0"/>
              </a:rPr>
              <a:t>Wrapping</a:t>
            </a:r>
            <a:r>
              <a:rPr lang="pt-BR" altLang="x-none" dirty="0">
                <a:latin typeface="Lato" charset="0"/>
              </a:rPr>
              <a:t> </a:t>
            </a:r>
            <a:r>
              <a:rPr lang="pt-BR" altLang="x-none" dirty="0" err="1">
                <a:latin typeface="Lato" charset="0"/>
              </a:rPr>
              <a:t>Up</a:t>
            </a:r>
            <a:r>
              <a:rPr lang="pt-BR" altLang="x-none" dirty="0">
                <a:latin typeface="Lato" charset="0"/>
              </a:rPr>
              <a:t> </a:t>
            </a:r>
            <a:r>
              <a:rPr lang="pt-BR" altLang="x-none" sz="2400" dirty="0">
                <a:latin typeface="Lato" charset="0"/>
              </a:rPr>
              <a:t>a Real Case</a:t>
            </a:r>
            <a:endParaRPr lang="pt-BR" altLang="x-none" dirty="0">
              <a:latin typeface="Lato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 dirty="0"/>
              <a:t>PTS2019 - Data </a:t>
            </a:r>
            <a:r>
              <a:rPr lang="pt-BR" dirty="0" err="1"/>
              <a:t>Analysis</a:t>
            </a:r>
            <a:r>
              <a:rPr lang="pt-BR" dirty="0"/>
              <a:t> </a:t>
            </a:r>
            <a:r>
              <a:rPr lang="pt-BR" dirty="0" err="1"/>
              <a:t>and</a:t>
            </a:r>
            <a:r>
              <a:rPr lang="pt-BR" dirty="0"/>
              <a:t> </a:t>
            </a:r>
            <a:r>
              <a:rPr lang="pt-BR" dirty="0" err="1"/>
              <a:t>Visualization</a:t>
            </a:r>
            <a:r>
              <a:rPr lang="pt-BR" dirty="0"/>
              <a:t> </a:t>
            </a:r>
            <a:r>
              <a:rPr lang="pt-BR" dirty="0" err="1"/>
              <a:t>I</a:t>
            </a:r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44FF9B-96D5-6844-86ED-F56F69979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58</a:t>
            </a:fld>
            <a:endParaRPr lang="pt-BR" altLang="x-none" dirty="0"/>
          </a:p>
        </p:txBody>
      </p:sp>
      <p:sp>
        <p:nvSpPr>
          <p:cNvPr id="56" name="Date Placeholder 1">
            <a:extLst>
              <a:ext uri="{FF2B5EF4-FFF2-40B4-BE49-F238E27FC236}">
                <a16:creationId xmlns:a16="http://schemas.microsoft.com/office/drawing/2014/main" id="{B291818A-BCA7-B04F-BD7F-20413247049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0168" y="6597352"/>
            <a:ext cx="2133600" cy="212568"/>
          </a:xfrm>
        </p:spPr>
        <p:txBody>
          <a:bodyPr/>
          <a:lstStyle/>
          <a:p>
            <a:pPr>
              <a:defRPr/>
            </a:pPr>
            <a:r>
              <a:rPr lang="en-US" dirty="0"/>
              <a:t>14/05/2019</a:t>
            </a:r>
            <a:endParaRPr lang="pt-BR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506662D-8F65-C642-9081-E29FDAB6077C}"/>
              </a:ext>
            </a:extLst>
          </p:cNvPr>
          <p:cNvGrpSpPr/>
          <p:nvPr/>
        </p:nvGrpSpPr>
        <p:grpSpPr>
          <a:xfrm>
            <a:off x="385192" y="1340768"/>
            <a:ext cx="8363272" cy="1017179"/>
            <a:chOff x="323528" y="3641752"/>
            <a:chExt cx="8363272" cy="1017179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CC83784-5B5E-FB49-9021-C2D6078D4DD4}"/>
                </a:ext>
              </a:extLst>
            </p:cNvPr>
            <p:cNvSpPr txBox="1"/>
            <p:nvPr/>
          </p:nvSpPr>
          <p:spPr>
            <a:xfrm>
              <a:off x="323528" y="3641752"/>
              <a:ext cx="23006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Set plot limits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773265DC-A1C9-E746-8BFD-6311ACF66F1F}"/>
                </a:ext>
              </a:extLst>
            </p:cNvPr>
            <p:cNvSpPr/>
            <p:nvPr/>
          </p:nvSpPr>
          <p:spPr>
            <a:xfrm>
              <a:off x="350168" y="4133045"/>
              <a:ext cx="8336632" cy="52588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08000" bIns="108000" rtlCol="0" anchor="t">
              <a:spAutoFit/>
            </a:bodyPr>
            <a:lstStyle/>
            <a:p>
              <a:r>
                <a:rPr lang="en-US" sz="2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ax1.set_ylim(</a:t>
              </a:r>
              <a:r>
                <a:rPr lang="en-US" sz="20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0.75</a:t>
              </a:r>
              <a:r>
                <a:rPr lang="en-US" sz="2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 sz="2000" dirty="0">
                  <a:solidFill>
                    <a:srgbClr val="00B05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1.25</a:t>
              </a:r>
              <a:r>
                <a:rPr lang="en-US" sz="20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BE698AFF-AE0A-0144-8CCD-E69F34675A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7897" y="2726525"/>
            <a:ext cx="5258399" cy="3582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740816"/>
      </p:ext>
    </p:extLst>
  </p:cSld>
  <p:clrMapOvr>
    <a:masterClrMapping/>
  </p:clrMapOvr>
  <p:transition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x-none">
                <a:solidFill>
                  <a:srgbClr val="000000"/>
                </a:solidFill>
                <a:latin typeface="Lato" charset="0"/>
              </a:rPr>
              <a:t>Questions?</a:t>
            </a:r>
            <a:endParaRPr lang="pt-BR" altLang="x-none"/>
          </a:p>
        </p:txBody>
      </p:sp>
      <p:pic>
        <p:nvPicPr>
          <p:cNvPr id="65542" name="Picture 2" descr="http://images.sodahead.com/polls/003654585/643845792_Icon_round_Question_mark_answer_8_xlarg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413" y="1412875"/>
            <a:ext cx="4464050" cy="446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etângulo 12"/>
          <p:cNvSpPr/>
          <p:nvPr/>
        </p:nvSpPr>
        <p:spPr>
          <a:xfrm>
            <a:off x="1908175" y="1268413"/>
            <a:ext cx="5903913" cy="4968875"/>
          </a:xfrm>
          <a:prstGeom prst="rect">
            <a:avLst/>
          </a:prstGeom>
          <a:solidFill>
            <a:srgbClr val="FFFF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8006188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x-none" dirty="0" err="1">
                <a:latin typeface="Lato" charset="0"/>
              </a:rPr>
              <a:t>Why</a:t>
            </a:r>
            <a:r>
              <a:rPr lang="pt-BR" altLang="x-none" dirty="0">
                <a:latin typeface="Lato" charset="0"/>
              </a:rPr>
              <a:t> </a:t>
            </a:r>
            <a:r>
              <a:rPr lang="pt-BR" altLang="x-none" dirty="0" err="1">
                <a:latin typeface="Lato" charset="0"/>
              </a:rPr>
              <a:t>should</a:t>
            </a:r>
            <a:r>
              <a:rPr lang="pt-BR" altLang="x-none" dirty="0">
                <a:latin typeface="Lato" charset="0"/>
              </a:rPr>
              <a:t> </a:t>
            </a:r>
            <a:r>
              <a:rPr lang="pt-BR" altLang="x-none" dirty="0" err="1">
                <a:latin typeface="Lato" charset="0"/>
              </a:rPr>
              <a:t>I</a:t>
            </a:r>
            <a:r>
              <a:rPr lang="pt-BR" altLang="x-none" dirty="0">
                <a:latin typeface="Lato" charset="0"/>
              </a:rPr>
              <a:t> use </a:t>
            </a:r>
            <a:r>
              <a:rPr lang="pt-BR" altLang="x-none" dirty="0" err="1">
                <a:latin typeface="Lato" charset="0"/>
              </a:rPr>
              <a:t>iPython</a:t>
            </a:r>
            <a:r>
              <a:rPr lang="pt-BR" altLang="x-none" dirty="0">
                <a:latin typeface="Lato" charset="0"/>
              </a:rPr>
              <a:t>?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14/05/2019</a:t>
            </a:r>
            <a:endParaRPr lang="pt-BR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PTS2019 - Data Analysis and Visualization I</a:t>
            </a:r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44FF9B-96D5-6844-86ED-F56F69979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6</a:t>
            </a:fld>
            <a:endParaRPr lang="pt-BR" altLang="x-none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9FE2FF-03FD-D143-BE9E-C094E19419BE}"/>
              </a:ext>
            </a:extLst>
          </p:cNvPr>
          <p:cNvSpPr txBox="1"/>
          <p:nvPr/>
        </p:nvSpPr>
        <p:spPr>
          <a:xfrm>
            <a:off x="-571" y="1484783"/>
            <a:ext cx="9109075" cy="5046775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490538" indent="-3175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Colors</a:t>
            </a:r>
          </a:p>
          <a:p>
            <a:pPr marL="490538" indent="-3175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Auto complete</a:t>
            </a:r>
          </a:p>
          <a:p>
            <a:pPr marL="490538" indent="-3175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The “?” and “??” commands</a:t>
            </a:r>
          </a:p>
          <a:p>
            <a:pPr marL="490538" indent="-3175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Magic Functions</a:t>
            </a:r>
          </a:p>
          <a:p>
            <a:pPr marL="490538" indent="-31750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0F468F5-B9BB-7D41-A752-1590CD9BE4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880" y="1385836"/>
            <a:ext cx="5400600" cy="2326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553871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x-none" dirty="0" err="1">
                <a:latin typeface="Lato" charset="0"/>
              </a:rPr>
              <a:t>Why</a:t>
            </a:r>
            <a:r>
              <a:rPr lang="pt-BR" altLang="x-none" dirty="0">
                <a:latin typeface="Lato" charset="0"/>
              </a:rPr>
              <a:t> </a:t>
            </a:r>
            <a:r>
              <a:rPr lang="pt-BR" altLang="x-none" dirty="0" err="1">
                <a:latin typeface="Lato" charset="0"/>
              </a:rPr>
              <a:t>should</a:t>
            </a:r>
            <a:r>
              <a:rPr lang="pt-BR" altLang="x-none" dirty="0">
                <a:latin typeface="Lato" charset="0"/>
              </a:rPr>
              <a:t> </a:t>
            </a:r>
            <a:r>
              <a:rPr lang="pt-BR" altLang="x-none" dirty="0" err="1">
                <a:latin typeface="Lato" charset="0"/>
              </a:rPr>
              <a:t>I</a:t>
            </a:r>
            <a:r>
              <a:rPr lang="pt-BR" altLang="x-none" dirty="0">
                <a:latin typeface="Lato" charset="0"/>
              </a:rPr>
              <a:t> use </a:t>
            </a:r>
            <a:r>
              <a:rPr lang="pt-BR" altLang="x-none" dirty="0" err="1">
                <a:latin typeface="Lato" charset="0"/>
              </a:rPr>
              <a:t>iPython</a:t>
            </a:r>
            <a:r>
              <a:rPr lang="pt-BR" altLang="x-none" dirty="0">
                <a:latin typeface="Lato" charset="0"/>
              </a:rPr>
              <a:t>?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14/05/2019</a:t>
            </a:r>
            <a:endParaRPr lang="pt-BR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PTS2019 - Data Analysis and Visualization I</a:t>
            </a:r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44FF9B-96D5-6844-86ED-F56F69979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7</a:t>
            </a:fld>
            <a:endParaRPr lang="pt-BR" altLang="x-none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9FE2FF-03FD-D143-BE9E-C094E19419BE}"/>
              </a:ext>
            </a:extLst>
          </p:cNvPr>
          <p:cNvSpPr txBox="1"/>
          <p:nvPr/>
        </p:nvSpPr>
        <p:spPr>
          <a:xfrm>
            <a:off x="-571" y="1484783"/>
            <a:ext cx="9109075" cy="5046775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490538" indent="-3175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Colors</a:t>
            </a:r>
          </a:p>
          <a:p>
            <a:pPr marL="490538" indent="-3175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Auto complete</a:t>
            </a:r>
          </a:p>
          <a:p>
            <a:pPr marL="490538" indent="-3175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The “?” and “??” commands</a:t>
            </a:r>
          </a:p>
          <a:p>
            <a:pPr marL="490538" indent="-3175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Magic Functions</a:t>
            </a:r>
          </a:p>
          <a:p>
            <a:pPr marL="490538" indent="-31750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9311EAE-3A55-EC4E-B559-AD75116082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3243" y="1418989"/>
            <a:ext cx="5642859" cy="2431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774790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x-none" dirty="0" err="1">
                <a:latin typeface="Lato" charset="0"/>
              </a:rPr>
              <a:t>Why</a:t>
            </a:r>
            <a:r>
              <a:rPr lang="pt-BR" altLang="x-none" dirty="0">
                <a:latin typeface="Lato" charset="0"/>
              </a:rPr>
              <a:t> </a:t>
            </a:r>
            <a:r>
              <a:rPr lang="pt-BR" altLang="x-none" dirty="0" err="1">
                <a:latin typeface="Lato" charset="0"/>
              </a:rPr>
              <a:t>should</a:t>
            </a:r>
            <a:r>
              <a:rPr lang="pt-BR" altLang="x-none" dirty="0">
                <a:latin typeface="Lato" charset="0"/>
              </a:rPr>
              <a:t> </a:t>
            </a:r>
            <a:r>
              <a:rPr lang="pt-BR" altLang="x-none" dirty="0" err="1">
                <a:latin typeface="Lato" charset="0"/>
              </a:rPr>
              <a:t>I</a:t>
            </a:r>
            <a:r>
              <a:rPr lang="pt-BR" altLang="x-none" dirty="0">
                <a:latin typeface="Lato" charset="0"/>
              </a:rPr>
              <a:t> use </a:t>
            </a:r>
            <a:r>
              <a:rPr lang="pt-BR" altLang="x-none" dirty="0" err="1">
                <a:latin typeface="Lato" charset="0"/>
              </a:rPr>
              <a:t>iPython</a:t>
            </a:r>
            <a:r>
              <a:rPr lang="pt-BR" altLang="x-none" dirty="0">
                <a:latin typeface="Lato" charset="0"/>
              </a:rPr>
              <a:t>?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14/05/2019</a:t>
            </a:r>
            <a:endParaRPr lang="pt-BR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PTS2019 - Data Analysis and Visualization I</a:t>
            </a:r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44FF9B-96D5-6844-86ED-F56F69979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8</a:t>
            </a:fld>
            <a:endParaRPr lang="pt-BR" altLang="x-none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9FE2FF-03FD-D143-BE9E-C094E19419BE}"/>
              </a:ext>
            </a:extLst>
          </p:cNvPr>
          <p:cNvSpPr txBox="1"/>
          <p:nvPr/>
        </p:nvSpPr>
        <p:spPr>
          <a:xfrm>
            <a:off x="-571" y="1484783"/>
            <a:ext cx="9109075" cy="5046775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490538" indent="-3175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Colors</a:t>
            </a:r>
          </a:p>
          <a:p>
            <a:pPr marL="490538" indent="-3175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Auto complete</a:t>
            </a:r>
          </a:p>
          <a:p>
            <a:pPr marL="490538" indent="-3175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The “?” and “??” commands</a:t>
            </a:r>
          </a:p>
          <a:p>
            <a:pPr marL="490538" indent="-3175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Magic Functions</a:t>
            </a:r>
          </a:p>
          <a:p>
            <a:pPr marL="490538" indent="-31750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B033D84-A3C1-6F43-A7CE-134EEA2047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9740" y="1125538"/>
            <a:ext cx="6391811" cy="3195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971314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x-none" dirty="0" err="1">
                <a:latin typeface="Lato" charset="0"/>
              </a:rPr>
              <a:t>Why</a:t>
            </a:r>
            <a:r>
              <a:rPr lang="pt-BR" altLang="x-none" dirty="0">
                <a:latin typeface="Lato" charset="0"/>
              </a:rPr>
              <a:t> </a:t>
            </a:r>
            <a:r>
              <a:rPr lang="pt-BR" altLang="x-none" dirty="0" err="1">
                <a:latin typeface="Lato" charset="0"/>
              </a:rPr>
              <a:t>should</a:t>
            </a:r>
            <a:r>
              <a:rPr lang="pt-BR" altLang="x-none" dirty="0">
                <a:latin typeface="Lato" charset="0"/>
              </a:rPr>
              <a:t> </a:t>
            </a:r>
            <a:r>
              <a:rPr lang="pt-BR" altLang="x-none" dirty="0" err="1">
                <a:latin typeface="Lato" charset="0"/>
              </a:rPr>
              <a:t>I</a:t>
            </a:r>
            <a:r>
              <a:rPr lang="pt-BR" altLang="x-none" dirty="0">
                <a:latin typeface="Lato" charset="0"/>
              </a:rPr>
              <a:t> use </a:t>
            </a:r>
            <a:r>
              <a:rPr lang="pt-BR" altLang="x-none" dirty="0" err="1">
                <a:latin typeface="Lato" charset="0"/>
              </a:rPr>
              <a:t>iPython</a:t>
            </a:r>
            <a:r>
              <a:rPr lang="pt-BR" altLang="x-none" dirty="0">
                <a:latin typeface="Lato" charset="0"/>
              </a:rPr>
              <a:t>?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14/05/2019</a:t>
            </a:r>
            <a:endParaRPr lang="pt-BR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PTS2019 - Data Analysis and Visualization I</a:t>
            </a:r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44FF9B-96D5-6844-86ED-F56F69979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9</a:t>
            </a:fld>
            <a:endParaRPr lang="pt-BR" altLang="x-none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9FE2FF-03FD-D143-BE9E-C094E19419BE}"/>
              </a:ext>
            </a:extLst>
          </p:cNvPr>
          <p:cNvSpPr txBox="1"/>
          <p:nvPr/>
        </p:nvSpPr>
        <p:spPr>
          <a:xfrm>
            <a:off x="-571" y="1484783"/>
            <a:ext cx="9109075" cy="5046775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490538" indent="-3175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Colors</a:t>
            </a:r>
          </a:p>
          <a:p>
            <a:pPr marL="490538" indent="-3175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Auto complete</a:t>
            </a:r>
          </a:p>
          <a:p>
            <a:pPr marL="490538" indent="-3175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The “?” and “??” commands</a:t>
            </a:r>
          </a:p>
          <a:p>
            <a:pPr marL="490538" indent="-3175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Magic Functions</a:t>
            </a:r>
          </a:p>
          <a:p>
            <a:pPr marL="490538" indent="-31750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11E148-29C6-8D49-97C6-CF1B3D36DC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3768" y="1191332"/>
            <a:ext cx="6578306" cy="2503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738989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Title Slid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Empty with titl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29978</TotalTime>
  <Words>3490</Words>
  <Application>Microsoft Macintosh PowerPoint</Application>
  <PresentationFormat>On-screen Show (4:3)</PresentationFormat>
  <Paragraphs>772</Paragraphs>
  <Slides>59</Slides>
  <Notes>56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59</vt:i4>
      </vt:variant>
    </vt:vector>
  </HeadingPairs>
  <TitlesOfParts>
    <vt:vector size="67" baseType="lpstr">
      <vt:lpstr>Arial</vt:lpstr>
      <vt:lpstr>Calibri</vt:lpstr>
      <vt:lpstr>Consolas</vt:lpstr>
      <vt:lpstr>Lato</vt:lpstr>
      <vt:lpstr>Monaco</vt:lpstr>
      <vt:lpstr>Roboto Mono</vt:lpstr>
      <vt:lpstr>Title Slide</vt:lpstr>
      <vt:lpstr>Empty with title</vt:lpstr>
      <vt:lpstr>Python Tutorial Series 2019 Data Analysis &amp; Visualization 1 NumPy, MatPlotLib and 2D Plots</vt:lpstr>
      <vt:lpstr>Zen of Python</vt:lpstr>
      <vt:lpstr>Previously...</vt:lpstr>
      <vt:lpstr>Data Analysis and Visualization</vt:lpstr>
      <vt:lpstr>Why should I use iPython?</vt:lpstr>
      <vt:lpstr>Why should I use iPython?</vt:lpstr>
      <vt:lpstr>Why should I use iPython?</vt:lpstr>
      <vt:lpstr>Why should I use iPython?</vt:lpstr>
      <vt:lpstr>Why should I use iPython?</vt:lpstr>
      <vt:lpstr>What about Jupyter?</vt:lpstr>
      <vt:lpstr>What about Jupyter?</vt:lpstr>
      <vt:lpstr>What about Jupyter?</vt:lpstr>
      <vt:lpstr>What about Jupyter?</vt:lpstr>
      <vt:lpstr>What about Jupyter?</vt:lpstr>
      <vt:lpstr>Jupyter</vt:lpstr>
      <vt:lpstr>Jupyter</vt:lpstr>
      <vt:lpstr>Jupyter </vt:lpstr>
      <vt:lpstr>NumPy Why you should use it now!!</vt:lpstr>
      <vt:lpstr>NumPy Why you should use it now!!</vt:lpstr>
      <vt:lpstr>NumPy Why you should use it now!!</vt:lpstr>
      <vt:lpstr>NumPy Why you should use it now!!</vt:lpstr>
      <vt:lpstr>MatPlotLib A simple plot</vt:lpstr>
      <vt:lpstr>MatPlotLib A simple plot</vt:lpstr>
      <vt:lpstr>MatPlotLib A simple plot</vt:lpstr>
      <vt:lpstr>MatPlotLib Basic Customization</vt:lpstr>
      <vt:lpstr>MatPlotLib Basic Customization</vt:lpstr>
      <vt:lpstr>MatPlotLib Basic Customization</vt:lpstr>
      <vt:lpstr>MatPlotLib Basic Customization</vt:lpstr>
      <vt:lpstr>MatPlotLib Using Styles with context manager</vt:lpstr>
      <vt:lpstr>MatPlotLib Using Styles with context manager</vt:lpstr>
      <vt:lpstr>MatPlotLib Using Styles with plt.style.use</vt:lpstr>
      <vt:lpstr>MatPlotLib Using Styles with plt.style.use</vt:lpstr>
      <vt:lpstr>MatPlotLib Working with Figures and Axes</vt:lpstr>
      <vt:lpstr>MatPlotLib Working with Figures and Axes</vt:lpstr>
      <vt:lpstr>MatPlotLib Plot types</vt:lpstr>
      <vt:lpstr>MatPlotLib Plot types</vt:lpstr>
      <vt:lpstr>Wrapping Up a Real Case</vt:lpstr>
      <vt:lpstr>Wrapping Up a Real Case</vt:lpstr>
      <vt:lpstr>Wrapping Up a Real Case</vt:lpstr>
      <vt:lpstr>Wrapping Up a Real Case</vt:lpstr>
      <vt:lpstr>Wrapping Up a Real Case</vt:lpstr>
      <vt:lpstr>Wrapping Up a Real Case</vt:lpstr>
      <vt:lpstr>Wrapping Up a Real Case</vt:lpstr>
      <vt:lpstr>Wrapping Up a Real Case</vt:lpstr>
      <vt:lpstr>Wrapping Up a Real Case</vt:lpstr>
      <vt:lpstr>Wrapping Up a Real Case</vt:lpstr>
      <vt:lpstr>Wrapping Up a Real Case</vt:lpstr>
      <vt:lpstr>Wrapping Up a Real Case</vt:lpstr>
      <vt:lpstr>Wrapping Up a Real Case</vt:lpstr>
      <vt:lpstr>Wrapping Up a Real Case</vt:lpstr>
      <vt:lpstr>Wrapping Up a Real Case</vt:lpstr>
      <vt:lpstr>Wrapping Up a Real Case</vt:lpstr>
      <vt:lpstr>Wrapping Up a Real Case</vt:lpstr>
      <vt:lpstr>Wrapping Up a Real Case</vt:lpstr>
      <vt:lpstr>Wrapping Up a Real Case</vt:lpstr>
      <vt:lpstr>Wrapping Up a Real Case</vt:lpstr>
      <vt:lpstr>Wrapping Up a Real Case</vt:lpstr>
      <vt:lpstr>Wrapping Up a Real Case</vt:lpstr>
      <vt:lpstr>Questions?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Bruno Quint</dc:creator>
  <cp:lastModifiedBy>Bruno Quint</cp:lastModifiedBy>
  <cp:revision>597</cp:revision>
  <cp:lastPrinted>2019-05-13T22:58:11Z</cp:lastPrinted>
  <dcterms:created xsi:type="dcterms:W3CDTF">2015-09-26T21:55:49Z</dcterms:created>
  <dcterms:modified xsi:type="dcterms:W3CDTF">2019-05-13T23:03:45Z</dcterms:modified>
</cp:coreProperties>
</file>